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Default Extension="m4a" ContentType="audio/mp4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Default Extension="tiff" ContentType="image/tif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tags/tag3.xml" ContentType="application/vnd.openxmlformats-officedocument.presentationml.tag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421" r:id="rId3"/>
    <p:sldId id="426" r:id="rId4"/>
    <p:sldId id="314" r:id="rId5"/>
    <p:sldId id="319" r:id="rId6"/>
    <p:sldId id="315" r:id="rId7"/>
    <p:sldId id="321" r:id="rId8"/>
    <p:sldId id="320" r:id="rId9"/>
    <p:sldId id="322" r:id="rId10"/>
    <p:sldId id="271" r:id="rId11"/>
    <p:sldId id="352" r:id="rId12"/>
    <p:sldId id="353" r:id="rId13"/>
    <p:sldId id="323" r:id="rId14"/>
    <p:sldId id="324" r:id="rId15"/>
    <p:sldId id="328" r:id="rId16"/>
    <p:sldId id="325" r:id="rId17"/>
    <p:sldId id="411" r:id="rId18"/>
    <p:sldId id="326" r:id="rId19"/>
    <p:sldId id="327" r:id="rId20"/>
    <p:sldId id="330" r:id="rId21"/>
    <p:sldId id="331" r:id="rId22"/>
    <p:sldId id="332" r:id="rId23"/>
    <p:sldId id="32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6"/>
    <p:restoredTop sz="94659"/>
  </p:normalViewPr>
  <p:slideViewPr>
    <p:cSldViewPr snapToGrid="0" snapToObjects="1">
      <p:cViewPr varScale="1">
        <p:scale>
          <a:sx n="73" d="100"/>
          <a:sy n="73" d="100"/>
        </p:scale>
        <p:origin x="-426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4114AC-F128-47BD-9681-F8713C911E01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8368E0-3773-4743-B05E-F3D459AEA18F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/>
        <a:lstStyle/>
        <a:p>
          <a:r>
            <a:rPr lang="en-GB" sz="1600" dirty="0"/>
            <a:t>How severe is the eye discomfort? </a:t>
          </a:r>
        </a:p>
      </dgm:t>
    </dgm:pt>
    <dgm:pt modelId="{13AE8DE9-A904-405F-AE3A-572B15104F68}" type="parTrans" cxnId="{D7F2AE54-AB9D-4AF2-AA8C-47561A7C35D4}">
      <dgm:prSet/>
      <dgm:spPr/>
      <dgm:t>
        <a:bodyPr/>
        <a:lstStyle/>
        <a:p>
          <a:endParaRPr lang="en-GB" sz="1050"/>
        </a:p>
      </dgm:t>
    </dgm:pt>
    <dgm:pt modelId="{2A6247A5-F8B4-4743-9EB3-4372F17277AC}" type="sibTrans" cxnId="{D7F2AE54-AB9D-4AF2-AA8C-47561A7C35D4}">
      <dgm:prSet/>
      <dgm:spPr/>
      <dgm:t>
        <a:bodyPr/>
        <a:lstStyle/>
        <a:p>
          <a:endParaRPr lang="en-GB" sz="1050"/>
        </a:p>
      </dgm:t>
    </dgm:pt>
    <dgm:pt modelId="{F6709CD2-9C91-4AD8-A3DC-B45DB75C69F1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/>
        <a:lstStyle/>
        <a:p>
          <a:r>
            <a:rPr lang="en-GB" sz="1600" dirty="0"/>
            <a:t>How long have your symptoms lasted &amp; was there any triggering event? </a:t>
          </a:r>
        </a:p>
      </dgm:t>
    </dgm:pt>
    <dgm:pt modelId="{79257B76-671A-4BB7-8541-FAE8D8A47A73}" type="parTrans" cxnId="{F901E664-CFF2-4066-8672-5E77BB5DBEDE}">
      <dgm:prSet/>
      <dgm:spPr/>
      <dgm:t>
        <a:bodyPr/>
        <a:lstStyle/>
        <a:p>
          <a:endParaRPr lang="en-GB" sz="1050"/>
        </a:p>
      </dgm:t>
    </dgm:pt>
    <dgm:pt modelId="{9CEB8322-E872-4ABB-A0E3-8B0F2048065A}" type="sibTrans" cxnId="{F901E664-CFF2-4066-8672-5E77BB5DBEDE}">
      <dgm:prSet/>
      <dgm:spPr/>
      <dgm:t>
        <a:bodyPr/>
        <a:lstStyle/>
        <a:p>
          <a:endParaRPr lang="en-GB" sz="1050"/>
        </a:p>
      </dgm:t>
    </dgm:pt>
    <dgm:pt modelId="{229C1E22-1788-4F4F-A1F2-2A9DA94BF1D6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/>
        <a:lstStyle/>
        <a:p>
          <a:r>
            <a:rPr lang="en-GB" sz="1600" dirty="0"/>
            <a:t>Is your vision affected and does it clear on blinking? </a:t>
          </a:r>
        </a:p>
      </dgm:t>
    </dgm:pt>
    <dgm:pt modelId="{8D4A97AA-8A28-401E-9ACF-365A4BC4DDAA}" type="parTrans" cxnId="{7B13F3BF-DEB1-4270-B8F6-3A44041DBC95}">
      <dgm:prSet/>
      <dgm:spPr/>
      <dgm:t>
        <a:bodyPr/>
        <a:lstStyle/>
        <a:p>
          <a:endParaRPr lang="en-GB" sz="1050"/>
        </a:p>
      </dgm:t>
    </dgm:pt>
    <dgm:pt modelId="{9C08BAAB-9296-4BE1-ABB4-A735AB1D3FF7}" type="sibTrans" cxnId="{7B13F3BF-DEB1-4270-B8F6-3A44041DBC95}">
      <dgm:prSet/>
      <dgm:spPr/>
      <dgm:t>
        <a:bodyPr/>
        <a:lstStyle/>
        <a:p>
          <a:endParaRPr lang="en-GB" sz="1050"/>
        </a:p>
      </dgm:t>
    </dgm:pt>
    <dgm:pt modelId="{3411A015-DE62-409A-B33A-9C80D78C6A90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 lIns="72000" rIns="36000"/>
        <a:lstStyle/>
        <a:p>
          <a:r>
            <a:rPr lang="en-GB" sz="1600" dirty="0"/>
            <a:t>Are the symptoms or any redness much worse in one eye than the other? </a:t>
          </a:r>
        </a:p>
      </dgm:t>
    </dgm:pt>
    <dgm:pt modelId="{8EFE4803-F6F2-463B-AAFF-C2E56D57CFF6}" type="parTrans" cxnId="{94B94073-8C3D-401D-BE6A-551B032D261C}">
      <dgm:prSet/>
      <dgm:spPr/>
      <dgm:t>
        <a:bodyPr/>
        <a:lstStyle/>
        <a:p>
          <a:endParaRPr lang="en-GB" sz="1050"/>
        </a:p>
      </dgm:t>
    </dgm:pt>
    <dgm:pt modelId="{8C5B8BAC-0130-4406-90D7-7CEE56194378}" type="sibTrans" cxnId="{94B94073-8C3D-401D-BE6A-551B032D261C}">
      <dgm:prSet/>
      <dgm:spPr/>
      <dgm:t>
        <a:bodyPr/>
        <a:lstStyle/>
        <a:p>
          <a:endParaRPr lang="en-GB" sz="1050"/>
        </a:p>
      </dgm:t>
    </dgm:pt>
    <dgm:pt modelId="{3E4DFBB4-872B-4C8A-B5CF-C0EAFACD1AAE}">
      <dgm:prSet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/>
        <a:lstStyle/>
        <a:p>
          <a:r>
            <a:rPr lang="en-GB" sz="1600" dirty="0"/>
            <a:t>Do the eyes itch, are they swollen, crusty or is there any discharge? </a:t>
          </a:r>
        </a:p>
      </dgm:t>
    </dgm:pt>
    <dgm:pt modelId="{ADC60383-292A-48DE-88CE-F5D64D738EE7}" type="parTrans" cxnId="{D9820FF1-8FDE-4B34-91F4-8B4C8769E6DA}">
      <dgm:prSet/>
      <dgm:spPr/>
      <dgm:t>
        <a:bodyPr/>
        <a:lstStyle/>
        <a:p>
          <a:endParaRPr lang="en-GB" sz="1050"/>
        </a:p>
      </dgm:t>
    </dgm:pt>
    <dgm:pt modelId="{9417F6A8-64E9-4817-8B97-28382DEF56D4}" type="sibTrans" cxnId="{D9820FF1-8FDE-4B34-91F4-8B4C8769E6DA}">
      <dgm:prSet/>
      <dgm:spPr/>
      <dgm:t>
        <a:bodyPr/>
        <a:lstStyle/>
        <a:p>
          <a:endParaRPr lang="en-GB" sz="1050"/>
        </a:p>
      </dgm:t>
    </dgm:pt>
    <dgm:pt modelId="{26FB297E-1279-4F33-A038-4E3414182DAA}">
      <dgm:prSet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/>
        <a:lstStyle/>
        <a:p>
          <a:r>
            <a:rPr lang="en-GB" sz="1600" dirty="0"/>
            <a:t>Do you wear contact lenses? </a:t>
          </a:r>
        </a:p>
      </dgm:t>
    </dgm:pt>
    <dgm:pt modelId="{97970365-3EE6-44B0-95E2-D3455895E094}" type="sibTrans" cxnId="{6F89554D-C73A-41B8-AC39-411EE5295877}">
      <dgm:prSet/>
      <dgm:spPr/>
      <dgm:t>
        <a:bodyPr/>
        <a:lstStyle/>
        <a:p>
          <a:endParaRPr lang="en-GB" sz="1050"/>
        </a:p>
      </dgm:t>
    </dgm:pt>
    <dgm:pt modelId="{5DCBF18D-81B5-401D-AE4D-92C9362B0354}" type="parTrans" cxnId="{6F89554D-C73A-41B8-AC39-411EE5295877}">
      <dgm:prSet/>
      <dgm:spPr/>
      <dgm:t>
        <a:bodyPr/>
        <a:lstStyle/>
        <a:p>
          <a:endParaRPr lang="en-GB" sz="1050"/>
        </a:p>
      </dgm:t>
    </dgm:pt>
    <dgm:pt modelId="{E97EBEF5-B727-4567-92A6-AC142E411C2C}">
      <dgm:prSet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</a:gradFill>
        <a:ln>
          <a:noFill/>
        </a:ln>
      </dgm:spPr>
      <dgm:t>
        <a:bodyPr/>
        <a:lstStyle/>
        <a:p>
          <a:r>
            <a:rPr lang="en-GB" sz="1600" dirty="0"/>
            <a:t>Have you been diagnosed with any general health conditions (including recent respiratory infections) or are you taking any medications? </a:t>
          </a:r>
        </a:p>
      </dgm:t>
    </dgm:pt>
    <dgm:pt modelId="{C493216F-DD4F-48D8-B0CB-CE7017E2DD54}" type="parTrans" cxnId="{A200905F-874E-4F7F-B957-6E7E8A3B2B81}">
      <dgm:prSet/>
      <dgm:spPr/>
      <dgm:t>
        <a:bodyPr/>
        <a:lstStyle/>
        <a:p>
          <a:endParaRPr lang="en-GB" sz="1050"/>
        </a:p>
      </dgm:t>
    </dgm:pt>
    <dgm:pt modelId="{9900E3D7-BF5B-4D9E-A74D-224C2ECEB05B}" type="sibTrans" cxnId="{A200905F-874E-4F7F-B957-6E7E8A3B2B81}">
      <dgm:prSet/>
      <dgm:spPr/>
      <dgm:t>
        <a:bodyPr/>
        <a:lstStyle/>
        <a:p>
          <a:endParaRPr lang="en-GB" sz="1050"/>
        </a:p>
      </dgm:t>
    </dgm:pt>
    <dgm:pt modelId="{611CEFC3-D8A9-44FD-80DE-1C58ABAAA0BD}">
      <dgm:prSet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dirty="0"/>
            <a:t>Do you have any mouth dryness or enlarged glands?</a:t>
          </a:r>
        </a:p>
      </dgm:t>
    </dgm:pt>
    <dgm:pt modelId="{70F022F4-1CC8-48D3-8AEF-6F128E99CC39}" type="parTrans" cxnId="{14AE39CB-7578-47F6-B473-014DB5CF6E84}">
      <dgm:prSet/>
      <dgm:spPr/>
      <dgm:t>
        <a:bodyPr/>
        <a:lstStyle/>
        <a:p>
          <a:endParaRPr lang="en-GB" sz="1050"/>
        </a:p>
      </dgm:t>
    </dgm:pt>
    <dgm:pt modelId="{9E01437D-C7C1-4167-B0C5-3CAAB6A709D2}" type="sibTrans" cxnId="{14AE39CB-7578-47F6-B473-014DB5CF6E84}">
      <dgm:prSet/>
      <dgm:spPr/>
      <dgm:t>
        <a:bodyPr/>
        <a:lstStyle/>
        <a:p>
          <a:endParaRPr lang="en-GB" sz="1050"/>
        </a:p>
      </dgm:t>
    </dgm:pt>
    <dgm:pt modelId="{6F839E89-5AC4-4723-AEAD-6A6DDA9E17E4}" type="pres">
      <dgm:prSet presAssocID="{314114AC-F128-47BD-9681-F8713C911E0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721C0D-CFA6-439A-9A56-ABE3DB5C859E}" type="pres">
      <dgm:prSet presAssocID="{258368E0-3773-4743-B05E-F3D459AEA18F}" presName="linNode" presStyleCnt="0"/>
      <dgm:spPr/>
    </dgm:pt>
    <dgm:pt modelId="{0C08CBC7-90BC-4E0A-8A7F-3EEE0B3341DA}" type="pres">
      <dgm:prSet presAssocID="{258368E0-3773-4743-B05E-F3D459AEA18F}" presName="parentText" presStyleLbl="node1" presStyleIdx="0" presStyleCnt="8" custScaleX="269560" custScaleY="30334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4908ED-EE21-47F7-A181-D3933FC6E862}" type="pres">
      <dgm:prSet presAssocID="{2A6247A5-F8B4-4743-9EB3-4372F17277AC}" presName="sp" presStyleCnt="0"/>
      <dgm:spPr/>
    </dgm:pt>
    <dgm:pt modelId="{DE388167-549F-42FD-8FBB-6437971A6B97}" type="pres">
      <dgm:prSet presAssocID="{611CEFC3-D8A9-44FD-80DE-1C58ABAAA0BD}" presName="linNode" presStyleCnt="0"/>
      <dgm:spPr/>
    </dgm:pt>
    <dgm:pt modelId="{5026D9A9-CC78-4897-B03A-60B52D249A56}" type="pres">
      <dgm:prSet presAssocID="{611CEFC3-D8A9-44FD-80DE-1C58ABAAA0BD}" presName="parentText" presStyleLbl="node1" presStyleIdx="1" presStyleCnt="8" custScaleX="269559" custScaleY="30058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D357F6-0FA2-49BD-9D53-5B8B8C432693}" type="pres">
      <dgm:prSet presAssocID="{9E01437D-C7C1-4167-B0C5-3CAAB6A709D2}" presName="sp" presStyleCnt="0"/>
      <dgm:spPr/>
    </dgm:pt>
    <dgm:pt modelId="{F5663E32-CE90-477B-B1A4-F80E1D8786B6}" type="pres">
      <dgm:prSet presAssocID="{F6709CD2-9C91-4AD8-A3DC-B45DB75C69F1}" presName="linNode" presStyleCnt="0"/>
      <dgm:spPr/>
    </dgm:pt>
    <dgm:pt modelId="{1BDFD34D-8C8D-451E-8A67-AB9278143DB0}" type="pres">
      <dgm:prSet presAssocID="{F6709CD2-9C91-4AD8-A3DC-B45DB75C69F1}" presName="parentText" presStyleLbl="node1" presStyleIdx="2" presStyleCnt="8" custScaleX="269560" custScaleY="32802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810835-4D4C-4308-9797-05CD340C5B9F}" type="pres">
      <dgm:prSet presAssocID="{9CEB8322-E872-4ABB-A0E3-8B0F2048065A}" presName="sp" presStyleCnt="0"/>
      <dgm:spPr/>
    </dgm:pt>
    <dgm:pt modelId="{DD065DCA-CFCD-44FA-84AC-557D2B363D49}" type="pres">
      <dgm:prSet presAssocID="{229C1E22-1788-4F4F-A1F2-2A9DA94BF1D6}" presName="linNode" presStyleCnt="0"/>
      <dgm:spPr/>
    </dgm:pt>
    <dgm:pt modelId="{CAB40FCA-3257-4074-A73C-03110F3CD452}" type="pres">
      <dgm:prSet presAssocID="{229C1E22-1788-4F4F-A1F2-2A9DA94BF1D6}" presName="parentText" presStyleLbl="node1" presStyleIdx="3" presStyleCnt="8" custScaleX="269560" custScaleY="30724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50D668-0DB7-4347-9E59-C3969D4CF377}" type="pres">
      <dgm:prSet presAssocID="{9C08BAAB-9296-4BE1-ABB4-A735AB1D3FF7}" presName="sp" presStyleCnt="0"/>
      <dgm:spPr/>
    </dgm:pt>
    <dgm:pt modelId="{FB727BCD-32A6-4813-A646-EDF8C09307CB}" type="pres">
      <dgm:prSet presAssocID="{3411A015-DE62-409A-B33A-9C80D78C6A90}" presName="linNode" presStyleCnt="0"/>
      <dgm:spPr/>
    </dgm:pt>
    <dgm:pt modelId="{948D1653-1249-45EE-A441-B4AA81BBCE3B}" type="pres">
      <dgm:prSet presAssocID="{3411A015-DE62-409A-B33A-9C80D78C6A90}" presName="parentText" presStyleLbl="node1" presStyleIdx="4" presStyleCnt="8" custScaleX="269560" custScaleY="33539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1411DD-B9C6-40A7-9A8F-69A6E2DA07C1}" type="pres">
      <dgm:prSet presAssocID="{8C5B8BAC-0130-4406-90D7-7CEE56194378}" presName="sp" presStyleCnt="0"/>
      <dgm:spPr/>
    </dgm:pt>
    <dgm:pt modelId="{116CE639-EB32-41A8-B2AD-50B89BFF4234}" type="pres">
      <dgm:prSet presAssocID="{3E4DFBB4-872B-4C8A-B5CF-C0EAFACD1AAE}" presName="linNode" presStyleCnt="0"/>
      <dgm:spPr/>
    </dgm:pt>
    <dgm:pt modelId="{FD109724-A0FD-4097-8CC2-23C90A31CC2F}" type="pres">
      <dgm:prSet presAssocID="{3E4DFBB4-872B-4C8A-B5CF-C0EAFACD1AAE}" presName="parentText" presStyleLbl="node1" presStyleIdx="5" presStyleCnt="8" custScaleX="269560" custScaleY="36932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B7540E-1538-49B7-B82F-35F361E39508}" type="pres">
      <dgm:prSet presAssocID="{9417F6A8-64E9-4817-8B97-28382DEF56D4}" presName="sp" presStyleCnt="0"/>
      <dgm:spPr/>
    </dgm:pt>
    <dgm:pt modelId="{8501285E-2350-4925-9707-E768AB90CD0E}" type="pres">
      <dgm:prSet presAssocID="{26FB297E-1279-4F33-A038-4E3414182DAA}" presName="linNode" presStyleCnt="0"/>
      <dgm:spPr/>
    </dgm:pt>
    <dgm:pt modelId="{1F163DC2-EB4C-42BF-9FFE-7B3F4E2BA6FC}" type="pres">
      <dgm:prSet presAssocID="{26FB297E-1279-4F33-A038-4E3414182DAA}" presName="parentText" presStyleLbl="node1" presStyleIdx="6" presStyleCnt="8" custScaleX="269560" custScaleY="30694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015FA3-2E7D-4727-A2B3-8296438E9E73}" type="pres">
      <dgm:prSet presAssocID="{97970365-3EE6-44B0-95E2-D3455895E094}" presName="sp" presStyleCnt="0"/>
      <dgm:spPr/>
    </dgm:pt>
    <dgm:pt modelId="{6FAB36EE-2A8C-45C4-94F7-0D84534BB1C0}" type="pres">
      <dgm:prSet presAssocID="{E97EBEF5-B727-4567-92A6-AC142E411C2C}" presName="linNode" presStyleCnt="0"/>
      <dgm:spPr/>
    </dgm:pt>
    <dgm:pt modelId="{DF0AB527-A3E2-4308-B4A7-06D4AFBCBA85}" type="pres">
      <dgm:prSet presAssocID="{E97EBEF5-B727-4567-92A6-AC142E411C2C}" presName="parentText" presStyleLbl="node1" presStyleIdx="7" presStyleCnt="8" custScaleX="269560" custScaleY="41915" custLinFactNeighborX="108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4AE39CB-7578-47F6-B473-014DB5CF6E84}" srcId="{314114AC-F128-47BD-9681-F8713C911E01}" destId="{611CEFC3-D8A9-44FD-80DE-1C58ABAAA0BD}" srcOrd="1" destOrd="0" parTransId="{70F022F4-1CC8-48D3-8AEF-6F128E99CC39}" sibTransId="{9E01437D-C7C1-4167-B0C5-3CAAB6A709D2}"/>
    <dgm:cxn modelId="{6F89554D-C73A-41B8-AC39-411EE5295877}" srcId="{314114AC-F128-47BD-9681-F8713C911E01}" destId="{26FB297E-1279-4F33-A038-4E3414182DAA}" srcOrd="6" destOrd="0" parTransId="{5DCBF18D-81B5-401D-AE4D-92C9362B0354}" sibTransId="{97970365-3EE6-44B0-95E2-D3455895E094}"/>
    <dgm:cxn modelId="{F901E664-CFF2-4066-8672-5E77BB5DBEDE}" srcId="{314114AC-F128-47BD-9681-F8713C911E01}" destId="{F6709CD2-9C91-4AD8-A3DC-B45DB75C69F1}" srcOrd="2" destOrd="0" parTransId="{79257B76-671A-4BB7-8541-FAE8D8A47A73}" sibTransId="{9CEB8322-E872-4ABB-A0E3-8B0F2048065A}"/>
    <dgm:cxn modelId="{F96E3A95-7A30-AA49-900D-C28142703889}" type="presOf" srcId="{26FB297E-1279-4F33-A038-4E3414182DAA}" destId="{1F163DC2-EB4C-42BF-9FFE-7B3F4E2BA6FC}" srcOrd="0" destOrd="0" presId="urn:microsoft.com/office/officeart/2005/8/layout/vList5"/>
    <dgm:cxn modelId="{7336B940-C5ED-7342-8631-F5E421D06E0A}" type="presOf" srcId="{E97EBEF5-B727-4567-92A6-AC142E411C2C}" destId="{DF0AB527-A3E2-4308-B4A7-06D4AFBCBA85}" srcOrd="0" destOrd="0" presId="urn:microsoft.com/office/officeart/2005/8/layout/vList5"/>
    <dgm:cxn modelId="{7B13F3BF-DEB1-4270-B8F6-3A44041DBC95}" srcId="{314114AC-F128-47BD-9681-F8713C911E01}" destId="{229C1E22-1788-4F4F-A1F2-2A9DA94BF1D6}" srcOrd="3" destOrd="0" parTransId="{8D4A97AA-8A28-401E-9ACF-365A4BC4DDAA}" sibTransId="{9C08BAAB-9296-4BE1-ABB4-A735AB1D3FF7}"/>
    <dgm:cxn modelId="{16980BAF-E986-A349-9601-215BAB73A0E5}" type="presOf" srcId="{611CEFC3-D8A9-44FD-80DE-1C58ABAAA0BD}" destId="{5026D9A9-CC78-4897-B03A-60B52D249A56}" srcOrd="0" destOrd="0" presId="urn:microsoft.com/office/officeart/2005/8/layout/vList5"/>
    <dgm:cxn modelId="{D9820FF1-8FDE-4B34-91F4-8B4C8769E6DA}" srcId="{314114AC-F128-47BD-9681-F8713C911E01}" destId="{3E4DFBB4-872B-4C8A-B5CF-C0EAFACD1AAE}" srcOrd="5" destOrd="0" parTransId="{ADC60383-292A-48DE-88CE-F5D64D738EE7}" sibTransId="{9417F6A8-64E9-4817-8B97-28382DEF56D4}"/>
    <dgm:cxn modelId="{2EEB83AD-FB70-3040-AB87-4F9EB1AA5B5B}" type="presOf" srcId="{3411A015-DE62-409A-B33A-9C80D78C6A90}" destId="{948D1653-1249-45EE-A441-B4AA81BBCE3B}" srcOrd="0" destOrd="0" presId="urn:microsoft.com/office/officeart/2005/8/layout/vList5"/>
    <dgm:cxn modelId="{94B94073-8C3D-401D-BE6A-551B032D261C}" srcId="{314114AC-F128-47BD-9681-F8713C911E01}" destId="{3411A015-DE62-409A-B33A-9C80D78C6A90}" srcOrd="4" destOrd="0" parTransId="{8EFE4803-F6F2-463B-AAFF-C2E56D57CFF6}" sibTransId="{8C5B8BAC-0130-4406-90D7-7CEE56194378}"/>
    <dgm:cxn modelId="{B99D071A-A2BF-DA4F-997F-389C172BA15F}" type="presOf" srcId="{3E4DFBB4-872B-4C8A-B5CF-C0EAFACD1AAE}" destId="{FD109724-A0FD-4097-8CC2-23C90A31CC2F}" srcOrd="0" destOrd="0" presId="urn:microsoft.com/office/officeart/2005/8/layout/vList5"/>
    <dgm:cxn modelId="{34520BBB-5A90-4F45-911B-B53E7438A940}" type="presOf" srcId="{258368E0-3773-4743-B05E-F3D459AEA18F}" destId="{0C08CBC7-90BC-4E0A-8A7F-3EEE0B3341DA}" srcOrd="0" destOrd="0" presId="urn:microsoft.com/office/officeart/2005/8/layout/vList5"/>
    <dgm:cxn modelId="{8B0E080B-AA08-AC47-BDB1-A77D526E10B1}" type="presOf" srcId="{314114AC-F128-47BD-9681-F8713C911E01}" destId="{6F839E89-5AC4-4723-AEAD-6A6DDA9E17E4}" srcOrd="0" destOrd="0" presId="urn:microsoft.com/office/officeart/2005/8/layout/vList5"/>
    <dgm:cxn modelId="{D7F2AE54-AB9D-4AF2-AA8C-47561A7C35D4}" srcId="{314114AC-F128-47BD-9681-F8713C911E01}" destId="{258368E0-3773-4743-B05E-F3D459AEA18F}" srcOrd="0" destOrd="0" parTransId="{13AE8DE9-A904-405F-AE3A-572B15104F68}" sibTransId="{2A6247A5-F8B4-4743-9EB3-4372F17277AC}"/>
    <dgm:cxn modelId="{A200905F-874E-4F7F-B957-6E7E8A3B2B81}" srcId="{314114AC-F128-47BD-9681-F8713C911E01}" destId="{E97EBEF5-B727-4567-92A6-AC142E411C2C}" srcOrd="7" destOrd="0" parTransId="{C493216F-DD4F-48D8-B0CB-CE7017E2DD54}" sibTransId="{9900E3D7-BF5B-4D9E-A74D-224C2ECEB05B}"/>
    <dgm:cxn modelId="{399B8F16-0DD1-3F4D-83DE-02F4A4DC26D2}" type="presOf" srcId="{229C1E22-1788-4F4F-A1F2-2A9DA94BF1D6}" destId="{CAB40FCA-3257-4074-A73C-03110F3CD452}" srcOrd="0" destOrd="0" presId="urn:microsoft.com/office/officeart/2005/8/layout/vList5"/>
    <dgm:cxn modelId="{E2992377-EEDA-9F4A-84BF-6C14C8657FE0}" type="presOf" srcId="{F6709CD2-9C91-4AD8-A3DC-B45DB75C69F1}" destId="{1BDFD34D-8C8D-451E-8A67-AB9278143DB0}" srcOrd="0" destOrd="0" presId="urn:microsoft.com/office/officeart/2005/8/layout/vList5"/>
    <dgm:cxn modelId="{34DAC786-1CFC-F142-9200-7864F18C3B0F}" type="presParOf" srcId="{6F839E89-5AC4-4723-AEAD-6A6DDA9E17E4}" destId="{67721C0D-CFA6-439A-9A56-ABE3DB5C859E}" srcOrd="0" destOrd="0" presId="urn:microsoft.com/office/officeart/2005/8/layout/vList5"/>
    <dgm:cxn modelId="{554926E1-DE2C-1046-9816-07535D8652F5}" type="presParOf" srcId="{67721C0D-CFA6-439A-9A56-ABE3DB5C859E}" destId="{0C08CBC7-90BC-4E0A-8A7F-3EEE0B3341DA}" srcOrd="0" destOrd="0" presId="urn:microsoft.com/office/officeart/2005/8/layout/vList5"/>
    <dgm:cxn modelId="{DB3DA672-D4B8-A94E-98C7-D1DBB5C53822}" type="presParOf" srcId="{6F839E89-5AC4-4723-AEAD-6A6DDA9E17E4}" destId="{254908ED-EE21-47F7-A181-D3933FC6E862}" srcOrd="1" destOrd="0" presId="urn:microsoft.com/office/officeart/2005/8/layout/vList5"/>
    <dgm:cxn modelId="{54012E8E-6CD9-2844-8ABD-BF8C5C578483}" type="presParOf" srcId="{6F839E89-5AC4-4723-AEAD-6A6DDA9E17E4}" destId="{DE388167-549F-42FD-8FBB-6437971A6B97}" srcOrd="2" destOrd="0" presId="urn:microsoft.com/office/officeart/2005/8/layout/vList5"/>
    <dgm:cxn modelId="{5EA73CBE-BB04-4044-A03C-4C6BA2B70318}" type="presParOf" srcId="{DE388167-549F-42FD-8FBB-6437971A6B97}" destId="{5026D9A9-CC78-4897-B03A-60B52D249A56}" srcOrd="0" destOrd="0" presId="urn:microsoft.com/office/officeart/2005/8/layout/vList5"/>
    <dgm:cxn modelId="{9DB7F1D4-AA7A-5048-9517-CC73CFA0CBDF}" type="presParOf" srcId="{6F839E89-5AC4-4723-AEAD-6A6DDA9E17E4}" destId="{BBD357F6-0FA2-49BD-9D53-5B8B8C432693}" srcOrd="3" destOrd="0" presId="urn:microsoft.com/office/officeart/2005/8/layout/vList5"/>
    <dgm:cxn modelId="{1E91BAA7-BAA1-5F41-8B23-D0C2F8FA5609}" type="presParOf" srcId="{6F839E89-5AC4-4723-AEAD-6A6DDA9E17E4}" destId="{F5663E32-CE90-477B-B1A4-F80E1D8786B6}" srcOrd="4" destOrd="0" presId="urn:microsoft.com/office/officeart/2005/8/layout/vList5"/>
    <dgm:cxn modelId="{630EB563-371B-3B44-BD1C-38A33750C3ED}" type="presParOf" srcId="{F5663E32-CE90-477B-B1A4-F80E1D8786B6}" destId="{1BDFD34D-8C8D-451E-8A67-AB9278143DB0}" srcOrd="0" destOrd="0" presId="urn:microsoft.com/office/officeart/2005/8/layout/vList5"/>
    <dgm:cxn modelId="{2411B1EF-2332-1545-88B3-862B907799B2}" type="presParOf" srcId="{6F839E89-5AC4-4723-AEAD-6A6DDA9E17E4}" destId="{BC810835-4D4C-4308-9797-05CD340C5B9F}" srcOrd="5" destOrd="0" presId="urn:microsoft.com/office/officeart/2005/8/layout/vList5"/>
    <dgm:cxn modelId="{A5D683B2-083A-F446-81D5-EF6465A8E81B}" type="presParOf" srcId="{6F839E89-5AC4-4723-AEAD-6A6DDA9E17E4}" destId="{DD065DCA-CFCD-44FA-84AC-557D2B363D49}" srcOrd="6" destOrd="0" presId="urn:microsoft.com/office/officeart/2005/8/layout/vList5"/>
    <dgm:cxn modelId="{A3DB7BEB-81E7-A441-9C0D-95FC4623073E}" type="presParOf" srcId="{DD065DCA-CFCD-44FA-84AC-557D2B363D49}" destId="{CAB40FCA-3257-4074-A73C-03110F3CD452}" srcOrd="0" destOrd="0" presId="urn:microsoft.com/office/officeart/2005/8/layout/vList5"/>
    <dgm:cxn modelId="{E6FC5048-AA9E-7F41-AC93-5F2EC2AEDF75}" type="presParOf" srcId="{6F839E89-5AC4-4723-AEAD-6A6DDA9E17E4}" destId="{AD50D668-0DB7-4347-9E59-C3969D4CF377}" srcOrd="7" destOrd="0" presId="urn:microsoft.com/office/officeart/2005/8/layout/vList5"/>
    <dgm:cxn modelId="{EC6A3D57-ECAB-7845-9AE1-9E4E85F5239E}" type="presParOf" srcId="{6F839E89-5AC4-4723-AEAD-6A6DDA9E17E4}" destId="{FB727BCD-32A6-4813-A646-EDF8C09307CB}" srcOrd="8" destOrd="0" presId="urn:microsoft.com/office/officeart/2005/8/layout/vList5"/>
    <dgm:cxn modelId="{36A322FC-C130-D646-8BBD-FA7848D8E191}" type="presParOf" srcId="{FB727BCD-32A6-4813-A646-EDF8C09307CB}" destId="{948D1653-1249-45EE-A441-B4AA81BBCE3B}" srcOrd="0" destOrd="0" presId="urn:microsoft.com/office/officeart/2005/8/layout/vList5"/>
    <dgm:cxn modelId="{556803FF-942F-C141-99FD-3C215E72EDE7}" type="presParOf" srcId="{6F839E89-5AC4-4723-AEAD-6A6DDA9E17E4}" destId="{491411DD-B9C6-40A7-9A8F-69A6E2DA07C1}" srcOrd="9" destOrd="0" presId="urn:microsoft.com/office/officeart/2005/8/layout/vList5"/>
    <dgm:cxn modelId="{F2E56DC0-12D1-0D4B-BE5E-53217A7C91E3}" type="presParOf" srcId="{6F839E89-5AC4-4723-AEAD-6A6DDA9E17E4}" destId="{116CE639-EB32-41A8-B2AD-50B89BFF4234}" srcOrd="10" destOrd="0" presId="urn:microsoft.com/office/officeart/2005/8/layout/vList5"/>
    <dgm:cxn modelId="{FD052BBD-DB72-2741-8166-EDF6816A73D5}" type="presParOf" srcId="{116CE639-EB32-41A8-B2AD-50B89BFF4234}" destId="{FD109724-A0FD-4097-8CC2-23C90A31CC2F}" srcOrd="0" destOrd="0" presId="urn:microsoft.com/office/officeart/2005/8/layout/vList5"/>
    <dgm:cxn modelId="{78BE00E7-B710-334B-8595-BBB706099B43}" type="presParOf" srcId="{6F839E89-5AC4-4723-AEAD-6A6DDA9E17E4}" destId="{84B7540E-1538-49B7-B82F-35F361E39508}" srcOrd="11" destOrd="0" presId="urn:microsoft.com/office/officeart/2005/8/layout/vList5"/>
    <dgm:cxn modelId="{BFD07A48-665F-2F45-ADD8-F5E9A5591DB9}" type="presParOf" srcId="{6F839E89-5AC4-4723-AEAD-6A6DDA9E17E4}" destId="{8501285E-2350-4925-9707-E768AB90CD0E}" srcOrd="12" destOrd="0" presId="urn:microsoft.com/office/officeart/2005/8/layout/vList5"/>
    <dgm:cxn modelId="{087674CB-3BC6-4843-BF3B-EF44EF6276AD}" type="presParOf" srcId="{8501285E-2350-4925-9707-E768AB90CD0E}" destId="{1F163DC2-EB4C-42BF-9FFE-7B3F4E2BA6FC}" srcOrd="0" destOrd="0" presId="urn:microsoft.com/office/officeart/2005/8/layout/vList5"/>
    <dgm:cxn modelId="{483498B5-1578-E347-B862-F8D4F27B3D7D}" type="presParOf" srcId="{6F839E89-5AC4-4723-AEAD-6A6DDA9E17E4}" destId="{C8015FA3-2E7D-4727-A2B3-8296438E9E73}" srcOrd="13" destOrd="0" presId="urn:microsoft.com/office/officeart/2005/8/layout/vList5"/>
    <dgm:cxn modelId="{5278AAB9-2FB0-EB4F-8D76-68310604AE8F}" type="presParOf" srcId="{6F839E89-5AC4-4723-AEAD-6A6DDA9E17E4}" destId="{6FAB36EE-2A8C-45C4-94F7-0D84534BB1C0}" srcOrd="14" destOrd="0" presId="urn:microsoft.com/office/officeart/2005/8/layout/vList5"/>
    <dgm:cxn modelId="{69D77533-E3B3-CA4A-BE23-D5F4F44430E1}" type="presParOf" srcId="{6FAB36EE-2A8C-45C4-94F7-0D84534BB1C0}" destId="{DF0AB527-A3E2-4308-B4A7-06D4AFBCBA8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C08CBC7-90BC-4E0A-8A7F-3EEE0B3341DA}">
      <dsp:nvSpPr>
        <dsp:cNvPr id="0" name=""/>
        <dsp:cNvSpPr/>
      </dsp:nvSpPr>
      <dsp:spPr>
        <a:xfrm>
          <a:off x="170974" y="576"/>
          <a:ext cx="8873483" cy="522657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How severe is the eye discomfort? </a:t>
          </a:r>
        </a:p>
      </dsp:txBody>
      <dsp:txXfrm>
        <a:off x="170974" y="576"/>
        <a:ext cx="8873483" cy="522657"/>
      </dsp:txXfrm>
    </dsp:sp>
    <dsp:sp modelId="{5026D9A9-CC78-4897-B03A-60B52D249A56}">
      <dsp:nvSpPr>
        <dsp:cNvPr id="0" name=""/>
        <dsp:cNvSpPr/>
      </dsp:nvSpPr>
      <dsp:spPr>
        <a:xfrm>
          <a:off x="170974" y="609384"/>
          <a:ext cx="8873450" cy="517901"/>
        </a:xfrm>
        <a:prstGeom prst="roundRect">
          <a:avLst/>
        </a:prstGeom>
        <a:gradFill rotWithShape="1">
          <a:gsLst>
            <a:gs pos="0">
              <a:schemeClr val="dk1">
                <a:lumMod val="110000"/>
                <a:satMod val="105000"/>
                <a:tint val="67000"/>
              </a:schemeClr>
            </a:gs>
            <a:gs pos="50000">
              <a:schemeClr val="dk1">
                <a:lumMod val="105000"/>
                <a:satMod val="103000"/>
                <a:tint val="73000"/>
              </a:schemeClr>
            </a:gs>
            <a:gs pos="100000">
              <a:schemeClr val="dk1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1"/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Do you have any mouth dryness or enlarged glands?</a:t>
          </a:r>
        </a:p>
      </dsp:txBody>
      <dsp:txXfrm>
        <a:off x="170974" y="609384"/>
        <a:ext cx="8873450" cy="517901"/>
      </dsp:txXfrm>
    </dsp:sp>
    <dsp:sp modelId="{1BDFD34D-8C8D-451E-8A67-AB9278143DB0}">
      <dsp:nvSpPr>
        <dsp:cNvPr id="0" name=""/>
        <dsp:cNvSpPr/>
      </dsp:nvSpPr>
      <dsp:spPr>
        <a:xfrm>
          <a:off x="170974" y="1213436"/>
          <a:ext cx="8873483" cy="565181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How long have your symptoms lasted &amp; was there any triggering event? </a:t>
          </a:r>
        </a:p>
      </dsp:txBody>
      <dsp:txXfrm>
        <a:off x="170974" y="1213436"/>
        <a:ext cx="8873483" cy="565181"/>
      </dsp:txXfrm>
    </dsp:sp>
    <dsp:sp modelId="{CAB40FCA-3257-4074-A73C-03110F3CD452}">
      <dsp:nvSpPr>
        <dsp:cNvPr id="0" name=""/>
        <dsp:cNvSpPr/>
      </dsp:nvSpPr>
      <dsp:spPr>
        <a:xfrm>
          <a:off x="170974" y="1864767"/>
          <a:ext cx="8873483" cy="529377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Is your vision affected and does it clear on blinking? </a:t>
          </a:r>
        </a:p>
      </dsp:txBody>
      <dsp:txXfrm>
        <a:off x="170974" y="1864767"/>
        <a:ext cx="8873483" cy="529377"/>
      </dsp:txXfrm>
    </dsp:sp>
    <dsp:sp modelId="{948D1653-1249-45EE-A441-B4AA81BBCE3B}">
      <dsp:nvSpPr>
        <dsp:cNvPr id="0" name=""/>
        <dsp:cNvSpPr/>
      </dsp:nvSpPr>
      <dsp:spPr>
        <a:xfrm>
          <a:off x="170974" y="2480295"/>
          <a:ext cx="8873483" cy="577879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72000" tIns="30480" rIns="3600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Are the symptoms or any redness much worse in one eye than the other? </a:t>
          </a:r>
        </a:p>
      </dsp:txBody>
      <dsp:txXfrm>
        <a:off x="170974" y="2480295"/>
        <a:ext cx="8873483" cy="577879"/>
      </dsp:txXfrm>
    </dsp:sp>
    <dsp:sp modelId="{FD109724-A0FD-4097-8CC2-23C90A31CC2F}">
      <dsp:nvSpPr>
        <dsp:cNvPr id="0" name=""/>
        <dsp:cNvSpPr/>
      </dsp:nvSpPr>
      <dsp:spPr>
        <a:xfrm>
          <a:off x="170974" y="3144325"/>
          <a:ext cx="8873483" cy="636341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Do the eyes itch, are they swollen, crusty or is there any discharge? </a:t>
          </a:r>
        </a:p>
      </dsp:txBody>
      <dsp:txXfrm>
        <a:off x="170974" y="3144325"/>
        <a:ext cx="8873483" cy="636341"/>
      </dsp:txXfrm>
    </dsp:sp>
    <dsp:sp modelId="{1F163DC2-EB4C-42BF-9FFE-7B3F4E2BA6FC}">
      <dsp:nvSpPr>
        <dsp:cNvPr id="0" name=""/>
        <dsp:cNvSpPr/>
      </dsp:nvSpPr>
      <dsp:spPr>
        <a:xfrm>
          <a:off x="170974" y="3866817"/>
          <a:ext cx="8873483" cy="528860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Do you wear contact lenses? </a:t>
          </a:r>
        </a:p>
      </dsp:txBody>
      <dsp:txXfrm>
        <a:off x="170974" y="3866817"/>
        <a:ext cx="8873483" cy="528860"/>
      </dsp:txXfrm>
    </dsp:sp>
    <dsp:sp modelId="{DF0AB527-A3E2-4308-B4A7-06D4AFBCBA85}">
      <dsp:nvSpPr>
        <dsp:cNvPr id="0" name=""/>
        <dsp:cNvSpPr/>
      </dsp:nvSpPr>
      <dsp:spPr>
        <a:xfrm>
          <a:off x="170974" y="4481827"/>
          <a:ext cx="8873483" cy="722198"/>
        </a:xfrm>
        <a:prstGeom prst="roundRect">
          <a:avLst/>
        </a:prstGeom>
        <a:gradFill rotWithShape="0">
          <a:gsLst>
            <a:gs pos="0">
              <a:srgbClr val="941100"/>
            </a:gs>
            <a:gs pos="79000">
              <a:srgbClr val="C00000"/>
            </a:gs>
            <a:gs pos="100000">
              <a:srgbClr val="FF0000"/>
            </a:gs>
          </a:gsLst>
          <a:lin ang="5400000" scaled="0"/>
        </a:gradFill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Have you been diagnosed with any general health conditions (including recent respiratory infections) or are you taking any medications? </a:t>
          </a:r>
        </a:p>
      </dsp:txBody>
      <dsp:txXfrm>
        <a:off x="170974" y="4481827"/>
        <a:ext cx="8873483" cy="72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image" Target="../media/image2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0494-7A1C-2A43-B4C1-C1A7F6B01BD5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C35E1-BC6D-7249-A572-5BB3A8A65EED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36771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have listed our financial disclosures</a:t>
            </a:r>
            <a:r>
              <a:rPr lang="en-US" baseline="0" dirty="0"/>
              <a:t> but would like you to note that these are not directly relevant to the content of this presentation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30DC3-3674-6346-8521-5882F10563B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5502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8AE3C5-C744-4B8F-BCBE-C6862A6AA0DC}" type="slidenum">
              <a:rPr lang="en-GB" smtClean="0">
                <a:cs typeface="Arial" charset="0"/>
              </a:rPr>
              <a:pPr/>
              <a:t>10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9031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363E39-B96A-4CBE-B9D4-CCD94976DD7D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7418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23863" y="704850"/>
            <a:ext cx="6264275" cy="3524250"/>
          </a:xfrm>
          <a:ln/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3F451D-500A-43BC-8864-FBBF57BEDB87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59973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Easy tear view</a:t>
            </a:r>
          </a:p>
          <a:p>
            <a:r>
              <a:rPr lang="en-GB" dirty="0" err="1"/>
              <a:t>polaris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541EF-7672-440C-98F5-3A87D2566A8F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17416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863BEB2-EC4D-4599-8E3F-CC3C30CB5550}" type="slidenum">
              <a:rPr lang="en-GB" smtClean="0">
                <a:cs typeface="Arial" charset="0"/>
              </a:rPr>
              <a:pPr/>
              <a:t>18</a:t>
            </a:fld>
            <a:endParaRPr lang="en-GB">
              <a:cs typeface="Arial" charset="0"/>
            </a:endParaRPr>
          </a:p>
        </p:txBody>
      </p:sp>
      <p:sp>
        <p:nvSpPr>
          <p:cNvPr id="1075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23863" y="704850"/>
            <a:ext cx="6264275" cy="3524250"/>
          </a:xfrm>
          <a:ln/>
        </p:spPr>
      </p:sp>
      <p:sp>
        <p:nvSpPr>
          <p:cNvPr id="1075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ja-JP" sz="900" dirty="0">
                <a:cs typeface="Arial" charset="0"/>
              </a:rPr>
              <a:t>The increase in the osmotic gradient between the </a:t>
            </a:r>
            <a:r>
              <a:rPr lang="en-US" altLang="ja-JP" sz="900" b="1" dirty="0">
                <a:cs typeface="Arial" charset="0"/>
              </a:rPr>
              <a:t>tear film</a:t>
            </a:r>
            <a:r>
              <a:rPr lang="en-US" altLang="ja-JP" sz="900" dirty="0">
                <a:cs typeface="Arial" charset="0"/>
              </a:rPr>
              <a:t> and the ocular surface, in addition to decreasing goblet cells, pulls water between </a:t>
            </a:r>
            <a:r>
              <a:rPr lang="en-US" altLang="ja-JP" sz="900" dirty="0" err="1">
                <a:cs typeface="Arial" charset="0"/>
              </a:rPr>
              <a:t>conjunctival</a:t>
            </a:r>
            <a:r>
              <a:rPr lang="en-US" altLang="ja-JP" sz="900" dirty="0">
                <a:cs typeface="Arial" charset="0"/>
              </a:rPr>
              <a:t> epithelial cells. This action breaks the delicate attachments between these cells and increases </a:t>
            </a:r>
            <a:r>
              <a:rPr lang="en-US" altLang="ja-JP" sz="900" dirty="0" err="1">
                <a:cs typeface="Arial" charset="0"/>
              </a:rPr>
              <a:t>conjunctival</a:t>
            </a:r>
            <a:r>
              <a:rPr lang="en-US" altLang="ja-JP" sz="900" dirty="0">
                <a:cs typeface="Arial" charset="0"/>
              </a:rPr>
              <a:t> cell desquamation. </a:t>
            </a:r>
            <a:endParaRPr lang="en-GB" dirty="0">
              <a:ea typeface="MS Mincho" pitchFamily="49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78606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23863" y="704850"/>
            <a:ext cx="6264275" cy="3524250"/>
          </a:xfrm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7F64B0-8EC6-4534-86BB-446D57E171BC}" type="slidenum">
              <a:rPr lang="en-GB" smtClean="0">
                <a:cs typeface="Arial" charset="0"/>
              </a:rPr>
              <a:pPr/>
              <a:t>19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065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2A098D-5826-5F42-BC98-EC705CFEFB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0ED5911-4B04-054F-AEC1-613C60137B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B23A334-5A11-C342-8780-A80C355F6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3E413C1-6BAE-9547-A4C1-30B30AD90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EF9B66-C52C-6147-9529-4CA762D88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99581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F58CA6-E84E-1048-9747-610FB7792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FB08175-4185-D04D-8C7A-733CDF792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486E692-4D8F-9147-A00B-3250BC6F4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74DDAFD-8BFA-7A4D-B6CE-D2912E637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FEA50DD-AC1E-DC40-A20F-63FAA9189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62373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76217D-D352-A04F-9AE3-F2B0E16A4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240A4C2-1C6F-7540-89F3-B35985F13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2CB5C48-C15B-D641-99C0-732B99236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8E1C8E-C43E-1B45-B63A-6322E8DFD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C25E6C3-E229-0F4A-B3D2-718D130F7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03337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D0A111-DE15-BA47-9D9C-FBD620B12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4CB385A-070F-F040-B64D-1B010F9EBF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B8E4738-F3BA-8C4F-AD72-F3F1BD9539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7A1448B-0F62-F541-8073-6844E8952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C2DD431-6139-D048-93B1-B3AF561E2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80630B1-F470-E245-9F25-F80823553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58238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42DA7F-66B4-0F40-91FD-F79191C6C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826DB5F-F414-FF43-A949-B7F8E5644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DE9DD2E-28D9-B647-B5FE-DAE99CE1CE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E460EA5-5AF1-BC45-8AD9-7F3E9D7175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D434760-4C5A-4548-9AD7-4E3B2B6793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0AC6FBA-1740-D54A-B07C-AADB122A8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EC566B3-9427-AC42-A3F6-2F47EFFFB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A4E52A8C-C245-6045-A274-9999BB3DE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25602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F57651-B34D-0041-B6BC-4BD6375C1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2749702-0F35-6946-94F0-2B52B5436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74A1015-DDE9-8E4A-95A7-56B5240B6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6B2F8C9-F3BA-6642-BCD8-611DE2EC1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605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E0037F9-D9EA-6147-8E05-1067675E6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BD96300-2803-4641-BC4D-A3D3A30FF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A985422-8F29-1E49-8426-93C6B4CD6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23955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6FCE2E-C960-B44E-8C8C-904568048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70A935C-504A-4B43-82AE-596BF7035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3BBEC10-2B15-2249-9CB0-34E18F20F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1D27957-D3E6-3C4A-84FE-970006557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A53953C-795D-DE49-8E4E-D69919719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1D69434-3D1F-044D-A780-2D5BDE06F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0241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AB9FEB-E89D-B940-A40D-EA0C3302D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CE9117F-39F3-7B4C-A691-D3C4C5C0C1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1566F72-3211-6C47-A0A9-28E6C66C8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3222739-716B-AB4F-96F5-F13B7ED60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1997FBA-6936-F349-8E6D-5CA0698DB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B91B52C-8C5B-2444-8C42-1C5BD7F91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333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0E1967-3C73-7C4F-BFD3-86363B92D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26A7EF8-B77A-2540-8AD5-EC164690F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40D611B-9016-614E-B389-FA11A02F3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68DD83B-6963-6D4C-A07B-DC8FD99E5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313679A-6C98-FA49-A3C3-076B91BFC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10320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7599B259-4822-1C44-BDB2-BEDAB788B1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A50E354B-9036-7840-8578-A0609C7DBA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87BE26C-A9E2-124E-8DC8-0519057EC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42EAAB6-0613-C64C-A569-7E2CB2720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E896BA5-129E-314C-8FAE-32FAF63A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750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15AEE672-2369-5E46-991A-DFB8CF8C8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FC3DC51-082A-5A4F-B1F4-53D8FFC86A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008735E-BFDE-2344-866B-C38AE984B9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DCDAB-493F-3343-8435-B0E946F3CC00}" type="datetimeFigureOut">
              <a:rPr lang="en-US" smtClean="0"/>
              <a:pPr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7B8F738-DB67-EB47-853C-5F45ABD479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7F5EB5B-A7C2-C640-AFA1-FF122D8200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DA3BC-3247-9449-B881-5A74A651A62A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30778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4a"/><Relationship Id="rId6" Type="http://schemas.openxmlformats.org/officeDocument/2006/relationships/image" Target="../media/image3.png"/><Relationship Id="rId5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.m4a"/><Relationship Id="rId5" Type="http://schemas.openxmlformats.org/officeDocument/2006/relationships/image" Target="../media/image3.png"/><Relationship Id="rId4" Type="http://schemas.microsoft.com/office/2007/relationships/media" Target="../media/media2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3.m4a"/><Relationship Id="rId5" Type="http://schemas.openxmlformats.org/officeDocument/2006/relationships/image" Target="../media/image3.png"/><Relationship Id="rId4" Type="http://schemas.microsoft.com/office/2007/relationships/media" Target="../media/media3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4.m4a"/><Relationship Id="rId5" Type="http://schemas.openxmlformats.org/officeDocument/2006/relationships/image" Target="../media/image3.png"/><Relationship Id="rId4" Type="http://schemas.microsoft.com/office/2007/relationships/media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media" Target="../media/media6.m4a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6.m4a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18" Type="http://schemas.openxmlformats.org/officeDocument/2006/relationships/image" Target="../media/image3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9.jpeg"/><Relationship Id="rId12" Type="http://schemas.openxmlformats.org/officeDocument/2006/relationships/image" Target="../media/image14.png"/><Relationship Id="rId17" Type="http://schemas.microsoft.com/office/2007/relationships/media" Target="../media/media10.m4a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8.jpeg"/><Relationship Id="rId1" Type="http://schemas.openxmlformats.org/officeDocument/2006/relationships/audio" Target="../media/media10.m4a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microsoft.com/office/2007/relationships/media" Target="../media/media11.m4a"/><Relationship Id="rId2" Type="http://schemas.openxmlformats.org/officeDocument/2006/relationships/audio" Target="../media/media11.m4a"/><Relationship Id="rId1" Type="http://schemas.openxmlformats.org/officeDocument/2006/relationships/tags" Target="../tags/tag1.xml"/><Relationship Id="rId6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5" Type="http://schemas.microsoft.com/office/2007/relationships/media" Target="../media/media12.m4a"/><Relationship Id="rId4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3.m4a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media" Target="../media/media14.m4a"/><Relationship Id="rId3" Type="http://schemas.openxmlformats.org/officeDocument/2006/relationships/audio" Target="../media/media14.m4a"/><Relationship Id="rId7" Type="http://schemas.openxmlformats.org/officeDocument/2006/relationships/oleObject" Target="../embeddings/oleObject2.bin"/><Relationship Id="rId2" Type="http://schemas.openxmlformats.org/officeDocument/2006/relationships/tags" Target="../tags/tag3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15.m4a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tiff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3.tif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6.m4a"/><Relationship Id="rId6" Type="http://schemas.microsoft.com/office/2007/relationships/hdphoto" Target="../media/hdphoto2.wdp"/><Relationship Id="rId11" Type="http://schemas.openxmlformats.org/officeDocument/2006/relationships/image" Target="../media/image3.png"/><Relationship Id="rId10" Type="http://schemas.microsoft.com/office/2007/relationships/media" Target="../media/media16.m4a"/><Relationship Id="rId4" Type="http://schemas.openxmlformats.org/officeDocument/2006/relationships/image" Target="../media/image22.png"/><Relationship Id="rId9" Type="http://schemas.openxmlformats.org/officeDocument/2006/relationships/image" Target="../media/image25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7.m4a"/><Relationship Id="rId6" Type="http://schemas.microsoft.com/office/2007/relationships/media" Target="../media/media17.m4a"/><Relationship Id="rId5" Type="http://schemas.openxmlformats.org/officeDocument/2006/relationships/image" Target="../media/image28.tiff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8.m4a"/><Relationship Id="rId1" Type="http://schemas.openxmlformats.org/officeDocument/2006/relationships/tags" Target="../tags/tag4.xml"/><Relationship Id="rId6" Type="http://schemas.microsoft.com/office/2007/relationships/media" Target="../media/media18.m4a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tiff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microsoft.com/office/2007/relationships/hdphoto" Target="../media/hdphoto3.wdp"/><Relationship Id="rId12" Type="http://schemas.microsoft.com/office/2007/relationships/media" Target="../media/media19.m4a"/><Relationship Id="rId2" Type="http://schemas.openxmlformats.org/officeDocument/2006/relationships/audio" Target="../media/media19.m4a"/><Relationship Id="rId1" Type="http://schemas.openxmlformats.org/officeDocument/2006/relationships/tags" Target="../tags/tag5.xml"/><Relationship Id="rId11" Type="http://schemas.microsoft.com/office/2007/relationships/hdphoto" Target="../media/hdphoto4.wdp"/><Relationship Id="rId5" Type="http://schemas.openxmlformats.org/officeDocument/2006/relationships/image" Target="../media/image30.png"/><Relationship Id="rId10" Type="http://schemas.openxmlformats.org/officeDocument/2006/relationships/image" Target="../media/image33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2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20.m4a"/><Relationship Id="rId5" Type="http://schemas.openxmlformats.org/officeDocument/2006/relationships/image" Target="../media/image3.png"/><Relationship Id="rId4" Type="http://schemas.microsoft.com/office/2007/relationships/media" Target="../media/media20.m4a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1.m4a"/><Relationship Id="rId6" Type="http://schemas.openxmlformats.org/officeDocument/2006/relationships/image" Target="../media/image3.png"/><Relationship Id="rId5" Type="http://schemas.microsoft.com/office/2007/relationships/media" Target="../media/media21.m4a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7.jpeg"/><Relationship Id="rId7" Type="http://schemas.microsoft.com/office/2007/relationships/media" Target="../media/media22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2.m4a"/><Relationship Id="rId6" Type="http://schemas.openxmlformats.org/officeDocument/2006/relationships/image" Target="../media/image40.pn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3.m4a"/><Relationship Id="rId5" Type="http://schemas.openxmlformats.org/officeDocument/2006/relationships/image" Target="../media/image3.png"/><Relationship Id="rId4" Type="http://schemas.microsoft.com/office/2007/relationships/media" Target="../media/media23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DCAD013-CCB5-4C4C-95D7-F08A3E99EC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8"/>
          <a:stretch>
            <a:fillRect/>
          </a:stretch>
        </p:blipFill>
        <p:spPr>
          <a:xfrm>
            <a:off x="2133740" y="0"/>
            <a:ext cx="3902712" cy="8997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2E772C-98F3-CC4E-8D47-EA47681D9C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0888" y="1257903"/>
            <a:ext cx="9144000" cy="1700450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TFOS DEWS II</a:t>
            </a:r>
            <a:br>
              <a:rPr lang="en-US" sz="5400" dirty="0"/>
            </a:b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F3F7A2B-8488-354A-AFF6-B9EAA633F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0672" y="83184"/>
            <a:ext cx="3825780" cy="955997"/>
          </a:xfrm>
        </p:spPr>
        <p:txBody>
          <a:bodyPr>
            <a:normAutofit/>
          </a:bodyPr>
          <a:lstStyle/>
          <a:p>
            <a:pPr algn="l"/>
            <a:endParaRPr lang="en-US" sz="18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F4F15AB-9E2E-F642-B0C1-28EFFD67E71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" y="1"/>
            <a:ext cx="2133739" cy="64545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57DDE63-27B1-9B48-A4C9-89ECFFEDDD40}"/>
              </a:ext>
            </a:extLst>
          </p:cNvPr>
          <p:cNvSpPr txBox="1"/>
          <p:nvPr/>
        </p:nvSpPr>
        <p:spPr>
          <a:xfrm>
            <a:off x="3179560" y="2968516"/>
            <a:ext cx="73770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5913" indent="-315913"/>
            <a:r>
              <a:rPr lang="en-US" sz="4400" dirty="0"/>
              <a:t>Diagnosis and Management</a:t>
            </a:r>
            <a:endParaRPr lang="en-US" sz="4400" dirty="0">
              <a:solidFill>
                <a:srgbClr val="414042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xmlns="" id="{A9A60EA7-2EB7-C548-8596-20763C727C48}"/>
              </a:ext>
            </a:extLst>
          </p:cNvPr>
          <p:cNvSpPr txBox="1">
            <a:spLocks/>
          </p:cNvSpPr>
          <p:nvPr/>
        </p:nvSpPr>
        <p:spPr>
          <a:xfrm>
            <a:off x="2210671" y="4873443"/>
            <a:ext cx="6166847" cy="18181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0"/>
              </a:spcBef>
            </a:pPr>
            <a:r>
              <a:rPr lang="en-GB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James S</a:t>
            </a:r>
            <a:r>
              <a:rPr lang="en-GB" sz="3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.</a:t>
            </a:r>
            <a:r>
              <a:rPr lang="en-GB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Wolffsohn  </a:t>
            </a:r>
            <a:r>
              <a:rPr lang="en-AU" sz="1600" dirty="0" smtClean="0">
                <a:solidFill>
                  <a:schemeClr val="tx1"/>
                </a:solidFill>
                <a:latin typeface="+mj-lt"/>
                <a:cs typeface="Arial"/>
              </a:rPr>
              <a:t>PhD </a:t>
            </a:r>
            <a:r>
              <a:rPr lang="en-AU" sz="1600" dirty="0" err="1">
                <a:solidFill>
                  <a:schemeClr val="tx1"/>
                </a:solidFill>
                <a:latin typeface="+mj-lt"/>
                <a:cs typeface="Arial"/>
              </a:rPr>
              <a:t>FCOptom</a:t>
            </a:r>
            <a:r>
              <a:rPr lang="en-AU" sz="1600" dirty="0">
                <a:solidFill>
                  <a:schemeClr val="tx1"/>
                </a:solidFill>
                <a:latin typeface="+mj-lt"/>
                <a:cs typeface="Arial"/>
              </a:rPr>
              <a:t> FAAO </a:t>
            </a:r>
            <a:endParaRPr lang="en-GB" sz="1600" dirty="0">
              <a:solidFill>
                <a:schemeClr val="tx1"/>
              </a:solidFill>
              <a:latin typeface="+mj-lt"/>
              <a:cs typeface="Arial"/>
            </a:endParaRPr>
          </a:p>
          <a:p>
            <a:pPr algn="r">
              <a:spcBef>
                <a:spcPts val="0"/>
              </a:spcBef>
            </a:pPr>
            <a:r>
              <a:rPr lang="en-GB" sz="1800" dirty="0">
                <a:solidFill>
                  <a:schemeClr val="tx1"/>
                </a:solidFill>
                <a:latin typeface="+mj-lt"/>
                <a:cs typeface="Arial"/>
              </a:rPr>
              <a:t>Associate Pro-Vice Chancellor, </a:t>
            </a:r>
          </a:p>
          <a:p>
            <a:pPr algn="r">
              <a:spcBef>
                <a:spcPts val="0"/>
              </a:spcBef>
            </a:pPr>
            <a:r>
              <a:rPr lang="en-GB" sz="1800" dirty="0">
                <a:solidFill>
                  <a:schemeClr val="tx1"/>
                </a:solidFill>
                <a:latin typeface="+mj-lt"/>
                <a:cs typeface="Arial"/>
              </a:rPr>
              <a:t>Aston </a:t>
            </a:r>
            <a:r>
              <a:rPr lang="en-GB" sz="1800" dirty="0" smtClean="0">
                <a:solidFill>
                  <a:schemeClr val="tx1"/>
                </a:solidFill>
                <a:latin typeface="+mj-lt"/>
                <a:cs typeface="Arial"/>
              </a:rPr>
              <a:t>University, Birmingham</a:t>
            </a:r>
            <a:r>
              <a:rPr lang="en-GB" sz="1800" dirty="0">
                <a:solidFill>
                  <a:schemeClr val="tx1"/>
                </a:solidFill>
                <a:latin typeface="+mj-lt"/>
                <a:cs typeface="Arial"/>
              </a:rPr>
              <a:t>, UK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22937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198"/>
    </mc:Choice>
    <mc:Fallback>
      <p:transition spd="slow" advTm="20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115" y="615866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Financial disclosures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78115" y="2016031"/>
            <a:ext cx="10435770" cy="1769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000" dirty="0" smtClean="0">
                <a:solidFill>
                  <a:srgbClr val="20ACBB"/>
                </a:solidFill>
              </a:rPr>
              <a:t>James </a:t>
            </a:r>
            <a:r>
              <a:rPr lang="en-US" sz="2000" dirty="0">
                <a:solidFill>
                  <a:srgbClr val="20ACBB"/>
                </a:solidFill>
              </a:rPr>
              <a:t>S. Wolffsohn  (UK):</a:t>
            </a:r>
            <a:r>
              <a:rPr lang="en-US" sz="2000" dirty="0">
                <a:solidFill>
                  <a:srgbClr val="CA0202"/>
                </a:solidFill>
              </a:rPr>
              <a:t> </a:t>
            </a:r>
            <a:r>
              <a:rPr lang="en-US" dirty="0"/>
              <a:t>Alcon, Aston </a:t>
            </a:r>
            <a:r>
              <a:rPr lang="en-US" dirty="0" err="1"/>
              <a:t>EyeTech</a:t>
            </a:r>
            <a:r>
              <a:rPr lang="en-US" dirty="0"/>
              <a:t>, Bausch &amp; Lomb, </a:t>
            </a:r>
            <a:r>
              <a:rPr lang="en-US" dirty="0" err="1"/>
              <a:t>BetterVision</a:t>
            </a:r>
            <a:r>
              <a:rPr lang="en-US" dirty="0"/>
              <a:t> Ltd, </a:t>
            </a:r>
            <a:r>
              <a:rPr lang="en-US" dirty="0" err="1"/>
              <a:t>CooperVision</a:t>
            </a:r>
            <a:r>
              <a:rPr lang="en-US" dirty="0"/>
              <a:t>, Eaglet Eye, European Union, Eyebag, </a:t>
            </a:r>
            <a:r>
              <a:rPr lang="en-US" dirty="0" err="1"/>
              <a:t>EMPharma</a:t>
            </a:r>
            <a:r>
              <a:rPr lang="en-US" dirty="0"/>
              <a:t>, </a:t>
            </a:r>
            <a:r>
              <a:rPr lang="en-US" dirty="0" err="1"/>
              <a:t>EyeDocs</a:t>
            </a:r>
            <a:r>
              <a:rPr lang="en-US" dirty="0"/>
              <a:t>, </a:t>
            </a:r>
            <a:r>
              <a:rPr lang="en-US" dirty="0" err="1"/>
              <a:t>Gelflex</a:t>
            </a:r>
            <a:r>
              <a:rPr lang="en-US" dirty="0"/>
              <a:t>, Innovate UK, Johnson &amp; Johnson Vision Care, </a:t>
            </a:r>
            <a:r>
              <a:rPr lang="en-US" dirty="0" err="1"/>
              <a:t>Lenstec</a:t>
            </a:r>
            <a:r>
              <a:rPr lang="en-US" dirty="0"/>
              <a:t>, Medmont, Rayner, </a:t>
            </a:r>
            <a:r>
              <a:rPr lang="en-US" dirty="0" err="1"/>
              <a:t>Théa</a:t>
            </a:r>
            <a:r>
              <a:rPr lang="en-US" dirty="0"/>
              <a:t>, </a:t>
            </a:r>
            <a:r>
              <a:rPr lang="en-US" dirty="0" err="1"/>
              <a:t>Optimec</a:t>
            </a:r>
            <a:r>
              <a:rPr lang="en-US" dirty="0"/>
              <a:t>, </a:t>
            </a:r>
            <a:r>
              <a:rPr lang="en-US" dirty="0" err="1"/>
              <a:t>Visioncare</a:t>
            </a:r>
            <a:r>
              <a:rPr lang="en-US" dirty="0"/>
              <a:t> Research (F); Aston </a:t>
            </a:r>
            <a:r>
              <a:rPr lang="en-US" dirty="0" err="1"/>
              <a:t>EyeTech</a:t>
            </a:r>
            <a:r>
              <a:rPr lang="en-US" dirty="0"/>
              <a:t> (I); British Contact Lens Association, University of Houston, </a:t>
            </a:r>
            <a:r>
              <a:rPr lang="en-US" dirty="0" err="1"/>
              <a:t>Visioncare</a:t>
            </a:r>
            <a:r>
              <a:rPr lang="en-US" dirty="0"/>
              <a:t> Research, </a:t>
            </a:r>
            <a:r>
              <a:rPr lang="en-US" dirty="0" err="1"/>
              <a:t>CooperVision</a:t>
            </a:r>
            <a:r>
              <a:rPr lang="en-US" dirty="0"/>
              <a:t> (C); Portable </a:t>
            </a:r>
            <a:r>
              <a:rPr lang="en-US" dirty="0" err="1"/>
              <a:t>Aberrometer</a:t>
            </a:r>
            <a:r>
              <a:rPr lang="en-US" dirty="0"/>
              <a:t>, Contrast Sensitivity Chart (P); Johnson &amp; Johnson (R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5926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798"/>
    </mc:Choice>
    <mc:Fallback>
      <p:transition spd="slow" advTm="18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33597" y="725715"/>
            <a:ext cx="5037490" cy="572464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J. Wolffsohn: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Alcon, Aston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EyeTech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Bausch &amp; Lomb,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BetterVision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Ltd,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Eaglet Eye, European Union,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Eyebag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EMPharma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EyeDocs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Gelflex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Innovate UK, Johnson &amp; Johnson Vision Care,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Lenstec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Medmont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Rayner,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Théa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Optimec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Visioncare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Research (F); Aston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EyeTech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(I); British Contact Lens Association, University of Houston,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Visioncare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Research,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(C); Portable Aberrometer, Contrast Sensitivity Chart (P); Johnson &amp; Johnson (R)</a:t>
            </a:r>
          </a:p>
          <a:p>
            <a:pPr algn="just"/>
            <a:r>
              <a:rPr lang="es-ES" sz="1100" dirty="0">
                <a:latin typeface="Arial" panose="020B0604020202020204" pitchFamily="34" charset="0"/>
                <a:ea typeface="MS Mincho" panose="02020609040205080304" pitchFamily="49" charset="-128"/>
              </a:rPr>
              <a:t>R. </a:t>
            </a:r>
            <a:r>
              <a:rPr lang="es-ES" sz="1100" dirty="0" err="1">
                <a:latin typeface="Arial" panose="020B0604020202020204" pitchFamily="34" charset="0"/>
                <a:ea typeface="MS Mincho" panose="02020609040205080304" pitchFamily="49" charset="-128"/>
              </a:rPr>
              <a:t>Arita</a:t>
            </a:r>
            <a:r>
              <a:rPr lang="es-ES" sz="1100" dirty="0">
                <a:latin typeface="Arial" panose="020B0604020202020204" pitchFamily="34" charset="0"/>
                <a:ea typeface="MS Mincho" panose="02020609040205080304" pitchFamily="49" charset="-128"/>
              </a:rPr>
              <a:t>:	</a:t>
            </a:r>
            <a:r>
              <a:rPr lang="es-ES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Japan</a:t>
            </a:r>
            <a:r>
              <a:rPr lang="es-ES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</a:t>
            </a:r>
            <a:r>
              <a:rPr lang="es-ES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Fiocus</a:t>
            </a:r>
            <a:r>
              <a:rPr lang="es-ES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Corp.  (C); </a:t>
            </a:r>
            <a:r>
              <a:rPr lang="es-ES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Topcon</a:t>
            </a:r>
            <a:r>
              <a:rPr lang="es-ES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(P)</a:t>
            </a:r>
            <a:endParaRPr lang="en-GB" sz="1000" dirty="0">
              <a:solidFill>
                <a:srgbClr val="7030A0"/>
              </a:solidFill>
              <a:latin typeface="Arial" panose="020B0604020202020204" pitchFamily="34" charset="0"/>
              <a:ea typeface="MS Mincho" panose="02020609040205080304" pitchFamily="49" charset="-128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R. Chalmers: 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Johnson &amp; Johnson Vision Care (F); Alcon,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AcuFocus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;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(C); CLAE/Assoc. Editor (S)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A. </a:t>
            </a:r>
            <a:r>
              <a:rPr lang="en-GB" sz="1100" dirty="0" err="1">
                <a:latin typeface="Arial" panose="020B0604020202020204" pitchFamily="34" charset="0"/>
                <a:ea typeface="MS Mincho" panose="02020609040205080304" pitchFamily="49" charset="-128"/>
              </a:rPr>
              <a:t>Djalilian</a:t>
            </a:r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: 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None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M. </a:t>
            </a:r>
            <a:r>
              <a:rPr lang="en-GB" sz="1100" dirty="0" err="1">
                <a:latin typeface="Arial" panose="020B0604020202020204" pitchFamily="34" charset="0"/>
                <a:ea typeface="MS Mincho" panose="02020609040205080304" pitchFamily="49" charset="-128"/>
              </a:rPr>
              <a:t>Dogru</a:t>
            </a:r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Santen (F), Otsuka (F)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K. </a:t>
            </a:r>
            <a:r>
              <a:rPr lang="en-GB" sz="1100" dirty="0" err="1">
                <a:latin typeface="Arial" panose="020B0604020202020204" pitchFamily="34" charset="0"/>
                <a:ea typeface="MS Mincho" panose="02020609040205080304" pitchFamily="49" charset="-128"/>
              </a:rPr>
              <a:t>Dumbleton</a:t>
            </a:r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: 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Alcon,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Johnson &amp; Johnson Vision Care (C)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P. Gupta: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Allergan, Bio-Tissue, Inc., Alcon, AMO,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Novabay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Ocular Science, Shire,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TearLab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TearScience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(C)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P. </a:t>
            </a:r>
            <a:r>
              <a:rPr lang="en-GB" sz="1100" dirty="0" err="1">
                <a:latin typeface="Arial" panose="020B0604020202020204" pitchFamily="34" charset="0"/>
                <a:ea typeface="MS Mincho" panose="02020609040205080304" pitchFamily="49" charset="-128"/>
              </a:rPr>
              <a:t>Karpecki</a:t>
            </a:r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Rigel Pharma (F);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Akorn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Allergan, Bausch + Lomb (F, C); AMO, Alcon, Beaver-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Visitech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BioTissue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Blephex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Bruder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Healthcare, Cambria Pharmaceuticals, Eye Brains, Focus Laboratories,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Glaukos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iCare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USA, Johnson &amp; Johnson Vision Care, Katina, Konan Medical, Oculus,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Ocusoft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Paragon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Bioteck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Reichert,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Rendia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Science Based Health, Shire Pharmaceuticals, Sun Pharmaceutical,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Tearfilm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Innovations,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TearLab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TearScience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Topcon,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Visiometrics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(C)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S. </a:t>
            </a:r>
            <a:r>
              <a:rPr lang="en-GB" sz="1100" dirty="0" err="1">
                <a:latin typeface="Arial" panose="020B0604020202020204" pitchFamily="34" charset="0"/>
                <a:ea typeface="MS Mincho" panose="02020609040205080304" pitchFamily="49" charset="-128"/>
              </a:rPr>
              <a:t>Lazreg</a:t>
            </a:r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None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H. Pult: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Johnson &amp; Johnson Vision Care (F)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B.D. Sullivan:	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TearLab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Lubris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(I, E, P, R, S)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L. Tong: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Alcon (C, R); Allergan (F, R); Santen (F); W02013/109193 Computer vision based approach for the assessment of the health and anatomy of eyelids and ocular surface disease using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meibography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(P); Santen (R) 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E. Villani: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None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K. C. Yoon: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None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L. Jones:	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Advanced Vision Research, Alcon,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AlgiPharm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Allergan,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Essilor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Johnson &amp; Johnson, Ocular Dynamics, Oculus,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TearScience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Visioneering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Technologies (F); Alcon, Johnson &amp; Johnson Vision Care (C); Alcon,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Johnson &amp; Johnson (R)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ea typeface="MS Mincho" panose="02020609040205080304" pitchFamily="49" charset="-128"/>
              </a:rPr>
              <a:t>J. P. Craig	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Oculeve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Allergan, Manuka Health NZ, E-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Swin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CooperVision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Alcon, Optima Pharmaceuticals, OPSM NZ,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Akorn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TearScience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Medmont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 (F); Carl Zeiss </a:t>
            </a:r>
            <a:r>
              <a:rPr lang="en-GB" sz="1000" dirty="0" err="1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Meditec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MS Mincho" panose="02020609040205080304" pitchFamily="49" charset="-128"/>
              </a:rPr>
              <a:t>, Eye Institute Auckland (C)</a:t>
            </a:r>
          </a:p>
        </p:txBody>
      </p:sp>
      <p:pic>
        <p:nvPicPr>
          <p:cNvPr id="3" name="Picture 4" descr="I:\JAMES\PAPERS-RESEARCH\Dry Eye\DEWS II\Paris 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355" t="8528" r="8081" b="9183"/>
          <a:stretch/>
        </p:blipFill>
        <p:spPr bwMode="auto">
          <a:xfrm>
            <a:off x="1" y="1403636"/>
            <a:ext cx="6341710" cy="4920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4432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1498"/>
    </mc:Choice>
    <mc:Fallback>
      <p:transition spd="slow" advTm="11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954" y="91484"/>
            <a:ext cx="10515600" cy="1325563"/>
          </a:xfrm>
        </p:spPr>
        <p:txBody>
          <a:bodyPr/>
          <a:lstStyle/>
          <a:p>
            <a:r>
              <a:rPr lang="en-US" dirty="0"/>
              <a:t>Diagnosing Dry Eye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339" y="1490777"/>
            <a:ext cx="8481387" cy="1024767"/>
          </a:xfrm>
        </p:spPr>
        <p:txBody>
          <a:bodyPr>
            <a:noAutofit/>
          </a:bodyPr>
          <a:lstStyle/>
          <a:p>
            <a:pPr>
              <a:buClr>
                <a:srgbClr val="3E9E2D"/>
              </a:buClr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Signs and symptoms must be present</a:t>
            </a:r>
          </a:p>
          <a:p>
            <a:pPr>
              <a:buClr>
                <a:srgbClr val="3E9E2D"/>
              </a:buClr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Exclude differentials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936"/>
          <a:stretch/>
        </p:blipFill>
        <p:spPr>
          <a:xfrm>
            <a:off x="3933021" y="2301216"/>
            <a:ext cx="4437011" cy="4186261"/>
          </a:xfrm>
          <a:prstGeom prst="rect">
            <a:avLst/>
          </a:prstGeom>
        </p:spPr>
      </p:pic>
      <p:grpSp>
        <p:nvGrpSpPr>
          <p:cNvPr id="18" name="Group 17"/>
          <p:cNvGrpSpPr/>
          <p:nvPr/>
        </p:nvGrpSpPr>
        <p:grpSpPr>
          <a:xfrm>
            <a:off x="4103334" y="2630472"/>
            <a:ext cx="4148279" cy="2187629"/>
            <a:chOff x="1282702" y="592087"/>
            <a:chExt cx="6236367" cy="3404181"/>
          </a:xfrm>
        </p:grpSpPr>
        <p:grpSp>
          <p:nvGrpSpPr>
            <p:cNvPr id="7" name="Group 6"/>
            <p:cNvGrpSpPr/>
            <p:nvPr/>
          </p:nvGrpSpPr>
          <p:grpSpPr>
            <a:xfrm>
              <a:off x="1282702" y="592087"/>
              <a:ext cx="6236367" cy="3404181"/>
              <a:chOff x="1282701" y="444065"/>
              <a:chExt cx="6236367" cy="2553136"/>
            </a:xfrm>
          </p:grpSpPr>
          <p:grpSp>
            <p:nvGrpSpPr>
              <p:cNvPr id="8" name="Group 7"/>
              <p:cNvGrpSpPr/>
              <p:nvPr/>
            </p:nvGrpSpPr>
            <p:grpSpPr>
              <a:xfrm>
                <a:off x="1282701" y="444065"/>
                <a:ext cx="3184938" cy="2553136"/>
                <a:chOff x="1282701" y="444065"/>
                <a:chExt cx="3184938" cy="2553136"/>
              </a:xfrm>
            </p:grpSpPr>
            <p:sp>
              <p:nvSpPr>
                <p:cNvPr id="14" name="Rectangle 13"/>
                <p:cNvSpPr/>
                <p:nvPr/>
              </p:nvSpPr>
              <p:spPr>
                <a:xfrm>
                  <a:off x="1282701" y="444065"/>
                  <a:ext cx="2954020" cy="2553136"/>
                </a:xfrm>
                <a:prstGeom prst="rect">
                  <a:avLst/>
                </a:prstGeom>
                <a:solidFill>
                  <a:schemeClr val="bg1">
                    <a:alpha val="70000"/>
                  </a:schemeClr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Rectangle 15"/>
                <p:cNvSpPr/>
                <p:nvPr/>
              </p:nvSpPr>
              <p:spPr>
                <a:xfrm>
                  <a:off x="4421920" y="2139702"/>
                  <a:ext cx="45719" cy="509674"/>
                </a:xfrm>
                <a:prstGeom prst="rect">
                  <a:avLst/>
                </a:prstGeom>
                <a:solidFill>
                  <a:schemeClr val="bg1">
                    <a:alpha val="70000"/>
                  </a:schemeClr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9" name="Group 8"/>
              <p:cNvGrpSpPr/>
              <p:nvPr/>
            </p:nvGrpSpPr>
            <p:grpSpPr>
              <a:xfrm>
                <a:off x="5487068" y="600530"/>
                <a:ext cx="2032000" cy="2386510"/>
                <a:chOff x="5487068" y="600530"/>
                <a:chExt cx="2032000" cy="2386510"/>
              </a:xfrm>
            </p:grpSpPr>
            <p:sp>
              <p:nvSpPr>
                <p:cNvPr id="10" name="Rectangle 9"/>
                <p:cNvSpPr/>
                <p:nvPr/>
              </p:nvSpPr>
              <p:spPr>
                <a:xfrm>
                  <a:off x="5923281" y="969841"/>
                  <a:ext cx="1595787" cy="864589"/>
                </a:xfrm>
                <a:prstGeom prst="rect">
                  <a:avLst/>
                </a:prstGeom>
                <a:solidFill>
                  <a:schemeClr val="bg1">
                    <a:alpha val="70000"/>
                  </a:schemeClr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" name="Rectangle 10"/>
                <p:cNvSpPr/>
                <p:nvPr/>
              </p:nvSpPr>
              <p:spPr>
                <a:xfrm>
                  <a:off x="5487068" y="1834428"/>
                  <a:ext cx="2032000" cy="1152612"/>
                </a:xfrm>
                <a:prstGeom prst="rect">
                  <a:avLst/>
                </a:prstGeom>
                <a:solidFill>
                  <a:schemeClr val="bg1">
                    <a:alpha val="70000"/>
                  </a:schemeClr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2" name="Rectangle 11"/>
                <p:cNvSpPr/>
                <p:nvPr/>
              </p:nvSpPr>
              <p:spPr>
                <a:xfrm>
                  <a:off x="6004560" y="600530"/>
                  <a:ext cx="1402080" cy="369309"/>
                </a:xfrm>
                <a:prstGeom prst="rect">
                  <a:avLst/>
                </a:prstGeom>
                <a:solidFill>
                  <a:schemeClr val="bg1">
                    <a:alpha val="70000"/>
                  </a:schemeClr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3" name="Rectangle 12"/>
                <p:cNvSpPr/>
                <p:nvPr/>
              </p:nvSpPr>
              <p:spPr>
                <a:xfrm>
                  <a:off x="5524500" y="609599"/>
                  <a:ext cx="517492" cy="241301"/>
                </a:xfrm>
                <a:prstGeom prst="rect">
                  <a:avLst/>
                </a:prstGeom>
                <a:solidFill>
                  <a:schemeClr val="bg1">
                    <a:alpha val="70000"/>
                  </a:schemeClr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  <p:sp>
          <p:nvSpPr>
            <p:cNvPr id="17" name="Rectangle 16"/>
            <p:cNvSpPr/>
            <p:nvPr/>
          </p:nvSpPr>
          <p:spPr>
            <a:xfrm>
              <a:off x="4220713" y="1293119"/>
              <a:ext cx="186064" cy="679565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/>
          <p:cNvSpPr/>
          <p:nvPr/>
        </p:nvSpPr>
        <p:spPr>
          <a:xfrm>
            <a:off x="6094876" y="3986722"/>
            <a:ext cx="30411" cy="436709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7139090" y="3368260"/>
            <a:ext cx="55311" cy="436709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38D12B5A-EA75-A244-8D03-1ED7B4EE9566}"/>
              </a:ext>
            </a:extLst>
          </p:cNvPr>
          <p:cNvSpPr txBox="1"/>
          <p:nvPr/>
        </p:nvSpPr>
        <p:spPr>
          <a:xfrm>
            <a:off x="9050726" y="6210478"/>
            <a:ext cx="31495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7F7F7F"/>
                </a:solidFill>
              </a:rPr>
              <a:t>Craig et al. </a:t>
            </a:r>
            <a:r>
              <a:rPr lang="en-US" sz="1200" dirty="0" err="1">
                <a:solidFill>
                  <a:srgbClr val="7F7F7F"/>
                </a:solidFill>
              </a:rPr>
              <a:t>Ocul</a:t>
            </a:r>
            <a:r>
              <a:rPr lang="en-US" sz="1200" dirty="0">
                <a:solidFill>
                  <a:srgbClr val="7F7F7F"/>
                </a:solidFill>
              </a:rPr>
              <a:t> Surf 2017;15(3): 276-283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0325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4744"/>
    </mc:Choice>
    <mc:Fallback>
      <p:transition spd="slow" advTm="94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3214969" y="2058263"/>
            <a:ext cx="5762065" cy="3583305"/>
            <a:chOff x="1907704" y="1556792"/>
            <a:chExt cx="5762065" cy="3583305"/>
          </a:xfrm>
        </p:grpSpPr>
        <p:grpSp>
          <p:nvGrpSpPr>
            <p:cNvPr id="16" name="Group 15"/>
            <p:cNvGrpSpPr>
              <a:grpSpLocks noChangeAspect="1"/>
            </p:cNvGrpSpPr>
            <p:nvPr/>
          </p:nvGrpSpPr>
          <p:grpSpPr>
            <a:xfrm>
              <a:off x="1907704" y="1556792"/>
              <a:ext cx="5762065" cy="3583305"/>
              <a:chOff x="163683" y="2470273"/>
              <a:chExt cx="3625910" cy="2254871"/>
            </a:xfrm>
          </p:grpSpPr>
          <p:sp>
            <p:nvSpPr>
              <p:cNvPr id="3" name="Rounded Rectangle 2"/>
              <p:cNvSpPr/>
              <p:nvPr/>
            </p:nvSpPr>
            <p:spPr>
              <a:xfrm>
                <a:off x="163683" y="2493144"/>
                <a:ext cx="468000" cy="2232000"/>
              </a:xfrm>
              <a:prstGeom prst="roundRect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Triaging Questions</a:t>
                </a:r>
              </a:p>
            </p:txBody>
          </p:sp>
          <p:sp>
            <p:nvSpPr>
              <p:cNvPr id="4" name="Rounded Rectangle 3"/>
              <p:cNvSpPr/>
              <p:nvPr/>
            </p:nvSpPr>
            <p:spPr>
              <a:xfrm>
                <a:off x="2339749" y="2470273"/>
                <a:ext cx="1449844" cy="2232000"/>
              </a:xfrm>
              <a:prstGeom prst="roundRect">
                <a:avLst/>
              </a:prstGeom>
              <a:gradFill flip="none" rotWithShape="1">
                <a:gsLst>
                  <a:gs pos="100000">
                    <a:srgbClr val="00B0F0"/>
                  </a:gs>
                  <a:gs pos="0">
                    <a:srgbClr val="FFC000"/>
                  </a:gs>
                </a:gsLst>
                <a:lin ang="5400000" scaled="1"/>
                <a:tileRect/>
              </a:gra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t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Subtype Classification Tests</a:t>
                </a:r>
              </a:p>
            </p:txBody>
          </p:sp>
          <p:sp>
            <p:nvSpPr>
              <p:cNvPr id="5" name="Rounded Rectangle 4"/>
              <p:cNvSpPr/>
              <p:nvPr/>
            </p:nvSpPr>
            <p:spPr>
              <a:xfrm>
                <a:off x="1206395" y="2493144"/>
                <a:ext cx="1080000" cy="2232000"/>
              </a:xfrm>
              <a:prstGeom prst="round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Diagnostic Tests</a:t>
                </a:r>
              </a:p>
            </p:txBody>
          </p:sp>
          <p:sp>
            <p:nvSpPr>
              <p:cNvPr id="6" name="Rounded Rectangle 5"/>
              <p:cNvSpPr/>
              <p:nvPr/>
            </p:nvSpPr>
            <p:spPr>
              <a:xfrm>
                <a:off x="685039" y="2493144"/>
                <a:ext cx="468000" cy="2232000"/>
              </a:xfrm>
              <a:prstGeom prst="roundRect">
                <a:avLst/>
              </a:prstGeom>
              <a:solidFill>
                <a:srgbClr val="92D05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Risk Factor Analysis</a:t>
                </a:r>
              </a:p>
            </p:txBody>
          </p:sp>
        </p:grpSp>
        <p:sp>
          <p:nvSpPr>
            <p:cNvPr id="17" name="TextBox 16"/>
            <p:cNvSpPr txBox="1"/>
            <p:nvPr/>
          </p:nvSpPr>
          <p:spPr>
            <a:xfrm>
              <a:off x="5887810" y="1844824"/>
              <a:ext cx="1777265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000" dirty="0"/>
                <a:t>Evaporative</a:t>
              </a: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489310" y="4293096"/>
              <a:ext cx="1175764" cy="646331"/>
            </a:xfrm>
            <a:prstGeom prst="rect">
              <a:avLst/>
            </a:prstGeom>
            <a:ln>
              <a:noFill/>
            </a:ln>
          </p:spPr>
          <p:txBody>
            <a:bodyPr wrap="square">
              <a:spAutoFit/>
            </a:bodyPr>
            <a:lstStyle/>
            <a:p>
              <a:pPr algn="r"/>
              <a:r>
                <a:rPr lang="en-GB" dirty="0"/>
                <a:t>Aqueous</a:t>
              </a:r>
            </a:p>
            <a:p>
              <a:pPr algn="r"/>
              <a:r>
                <a:rPr lang="en-GB" dirty="0"/>
                <a:t>Deficiency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3507816" y="6487476"/>
            <a:ext cx="71290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rgbClr val="7F7F7F"/>
                </a:solidFill>
              </a:rPr>
              <a:t>Wolffsohn</a:t>
            </a:r>
            <a:r>
              <a:rPr lang="en-US" sz="1400" dirty="0">
                <a:solidFill>
                  <a:srgbClr val="7F7F7F"/>
                </a:solidFill>
              </a:rPr>
              <a:t> et al. TFOS DEWS II Diagnostic Methodology Report. </a:t>
            </a:r>
            <a:r>
              <a:rPr lang="en-US" sz="1400" dirty="0" err="1">
                <a:solidFill>
                  <a:srgbClr val="7F7F7F"/>
                </a:solidFill>
              </a:rPr>
              <a:t>Ocul</a:t>
            </a:r>
            <a:r>
              <a:rPr lang="en-US" sz="1400" dirty="0">
                <a:solidFill>
                  <a:srgbClr val="7F7F7F"/>
                </a:solidFill>
              </a:rPr>
              <a:t> Surf 2017;15(3): 539-574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xmlns="" id="{9962177E-655F-E44E-A8C5-990E10EBAC56}"/>
              </a:ext>
            </a:extLst>
          </p:cNvPr>
          <p:cNvSpPr/>
          <p:nvPr/>
        </p:nvSpPr>
        <p:spPr>
          <a:xfrm>
            <a:off x="3416997" y="1541002"/>
            <a:ext cx="339660" cy="413297"/>
          </a:xfrm>
          <a:prstGeom prst="downArrow">
            <a:avLst/>
          </a:prstGeom>
          <a:solidFill>
            <a:srgbClr val="3E9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xmlns="" id="{7B915FED-4E55-4E4B-9A9B-3AD12FACDFD8}"/>
              </a:ext>
            </a:extLst>
          </p:cNvPr>
          <p:cNvSpPr txBox="1">
            <a:spLocks/>
          </p:cNvSpPr>
          <p:nvPr/>
        </p:nvSpPr>
        <p:spPr>
          <a:xfrm>
            <a:off x="2032000" y="46053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00B050"/>
                </a:solidFill>
              </a:rPr>
              <a:t>Diagnosing Dry Eye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6646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71247"/>
    </mc:Choice>
    <mc:Fallback>
      <p:transition spd="slow" advTm="71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-127000"/>
            <a:ext cx="8229600" cy="1143000"/>
          </a:xfrm>
        </p:spPr>
        <p:txBody>
          <a:bodyPr/>
          <a:lstStyle/>
          <a:p>
            <a:r>
              <a:rPr lang="en-US" dirty="0"/>
              <a:t>Triaging questions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67985880"/>
              </p:ext>
            </p:extLst>
          </p:nvPr>
        </p:nvGraphicFramePr>
        <p:xfrm>
          <a:off x="1768662" y="1179286"/>
          <a:ext cx="9144000" cy="52046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507816" y="6487476"/>
            <a:ext cx="71290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rgbClr val="7F7F7F"/>
                </a:solidFill>
              </a:rPr>
              <a:t>Wolffsohn</a:t>
            </a:r>
            <a:r>
              <a:rPr lang="en-US" sz="1400" dirty="0">
                <a:solidFill>
                  <a:srgbClr val="7F7F7F"/>
                </a:solidFill>
              </a:rPr>
              <a:t> et al. TFOS DEWS II Diagnostic Methodology Report. </a:t>
            </a:r>
            <a:r>
              <a:rPr lang="en-US" sz="1400" dirty="0" err="1">
                <a:solidFill>
                  <a:srgbClr val="7F7F7F"/>
                </a:solidFill>
              </a:rPr>
              <a:t>Ocul</a:t>
            </a:r>
            <a:r>
              <a:rPr lang="en-US" sz="1400" dirty="0">
                <a:solidFill>
                  <a:srgbClr val="7F7F7F"/>
                </a:solidFill>
              </a:rPr>
              <a:t> Surf 2017;15(3): 539-574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57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3874"/>
    </mc:Choice>
    <mc:Fallback>
      <p:transition spd="slow" advTm="203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3214969" y="2232434"/>
            <a:ext cx="5762065" cy="3583305"/>
            <a:chOff x="1907704" y="1556792"/>
            <a:chExt cx="5762065" cy="3583305"/>
          </a:xfrm>
        </p:grpSpPr>
        <p:grpSp>
          <p:nvGrpSpPr>
            <p:cNvPr id="16" name="Group 15"/>
            <p:cNvGrpSpPr>
              <a:grpSpLocks noChangeAspect="1"/>
            </p:cNvGrpSpPr>
            <p:nvPr/>
          </p:nvGrpSpPr>
          <p:grpSpPr>
            <a:xfrm>
              <a:off x="1907704" y="1556792"/>
              <a:ext cx="5762065" cy="3583305"/>
              <a:chOff x="163683" y="2470273"/>
              <a:chExt cx="3625910" cy="2254871"/>
            </a:xfrm>
          </p:grpSpPr>
          <p:sp>
            <p:nvSpPr>
              <p:cNvPr id="3" name="Rounded Rectangle 2"/>
              <p:cNvSpPr/>
              <p:nvPr/>
            </p:nvSpPr>
            <p:spPr>
              <a:xfrm>
                <a:off x="163683" y="2493144"/>
                <a:ext cx="468000" cy="2232000"/>
              </a:xfrm>
              <a:prstGeom prst="roundRect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Triaging Questions</a:t>
                </a:r>
              </a:p>
            </p:txBody>
          </p:sp>
          <p:sp>
            <p:nvSpPr>
              <p:cNvPr id="4" name="Rounded Rectangle 3"/>
              <p:cNvSpPr/>
              <p:nvPr/>
            </p:nvSpPr>
            <p:spPr>
              <a:xfrm>
                <a:off x="2339749" y="2470273"/>
                <a:ext cx="1449844" cy="2232000"/>
              </a:xfrm>
              <a:prstGeom prst="roundRect">
                <a:avLst/>
              </a:prstGeom>
              <a:gradFill flip="none" rotWithShape="1">
                <a:gsLst>
                  <a:gs pos="100000">
                    <a:srgbClr val="00B0F0"/>
                  </a:gs>
                  <a:gs pos="0">
                    <a:srgbClr val="FFC000"/>
                  </a:gs>
                </a:gsLst>
                <a:lin ang="5400000" scaled="1"/>
                <a:tileRect/>
              </a:gra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t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Subtype Classification Tests</a:t>
                </a:r>
              </a:p>
            </p:txBody>
          </p:sp>
          <p:sp>
            <p:nvSpPr>
              <p:cNvPr id="5" name="Rounded Rectangle 4"/>
              <p:cNvSpPr/>
              <p:nvPr/>
            </p:nvSpPr>
            <p:spPr>
              <a:xfrm>
                <a:off x="1206395" y="2493144"/>
                <a:ext cx="1080000" cy="2232000"/>
              </a:xfrm>
              <a:prstGeom prst="round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Diagnostic Tests</a:t>
                </a:r>
              </a:p>
            </p:txBody>
          </p:sp>
          <p:sp>
            <p:nvSpPr>
              <p:cNvPr id="6" name="Rounded Rectangle 5"/>
              <p:cNvSpPr/>
              <p:nvPr/>
            </p:nvSpPr>
            <p:spPr>
              <a:xfrm>
                <a:off x="685039" y="2493144"/>
                <a:ext cx="468000" cy="2232000"/>
              </a:xfrm>
              <a:prstGeom prst="roundRect">
                <a:avLst/>
              </a:prstGeom>
              <a:solidFill>
                <a:srgbClr val="92D05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Risk Factor Analysis</a:t>
                </a:r>
              </a:p>
            </p:txBody>
          </p:sp>
        </p:grpSp>
        <p:sp>
          <p:nvSpPr>
            <p:cNvPr id="17" name="TextBox 16"/>
            <p:cNvSpPr txBox="1"/>
            <p:nvPr/>
          </p:nvSpPr>
          <p:spPr>
            <a:xfrm>
              <a:off x="5887810" y="1844824"/>
              <a:ext cx="1777265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000" dirty="0"/>
                <a:t>Evaporative</a:t>
              </a: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489310" y="4293096"/>
              <a:ext cx="1175764" cy="646331"/>
            </a:xfrm>
            <a:prstGeom prst="rect">
              <a:avLst/>
            </a:prstGeom>
            <a:ln>
              <a:noFill/>
            </a:ln>
          </p:spPr>
          <p:txBody>
            <a:bodyPr wrap="square">
              <a:spAutoFit/>
            </a:bodyPr>
            <a:lstStyle/>
            <a:p>
              <a:pPr algn="r"/>
              <a:r>
                <a:rPr lang="en-GB" dirty="0"/>
                <a:t>Aqueous</a:t>
              </a:r>
            </a:p>
            <a:p>
              <a:pPr algn="r"/>
              <a:r>
                <a:rPr lang="en-GB" dirty="0"/>
                <a:t>Deficiency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3507816" y="6487476"/>
            <a:ext cx="71290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rgbClr val="7F7F7F"/>
                </a:solidFill>
              </a:rPr>
              <a:t>Wolffsohn</a:t>
            </a:r>
            <a:r>
              <a:rPr lang="en-US" sz="1400" dirty="0">
                <a:solidFill>
                  <a:srgbClr val="7F7F7F"/>
                </a:solidFill>
              </a:rPr>
              <a:t> et al. TFOS DEWS II Diagnostic Methodology Report. </a:t>
            </a:r>
            <a:r>
              <a:rPr lang="en-US" sz="1400" dirty="0" err="1">
                <a:solidFill>
                  <a:srgbClr val="7F7F7F"/>
                </a:solidFill>
              </a:rPr>
              <a:t>Ocul</a:t>
            </a:r>
            <a:r>
              <a:rPr lang="en-US" sz="1400" dirty="0">
                <a:solidFill>
                  <a:srgbClr val="7F7F7F"/>
                </a:solidFill>
              </a:rPr>
              <a:t> Surf 2017;15(3): 539-574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2032000" y="47505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933" b="1" dirty="0">
              <a:solidFill>
                <a:schemeClr val="accent1"/>
              </a:solidFill>
            </a:endParaRPr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xmlns="" id="{5DB29624-53E9-E84C-9CE4-2C69D25FAAF9}"/>
              </a:ext>
            </a:extLst>
          </p:cNvPr>
          <p:cNvSpPr/>
          <p:nvPr/>
        </p:nvSpPr>
        <p:spPr>
          <a:xfrm>
            <a:off x="4256443" y="1715173"/>
            <a:ext cx="339660" cy="413297"/>
          </a:xfrm>
          <a:prstGeom prst="downArrow">
            <a:avLst/>
          </a:prstGeom>
          <a:solidFill>
            <a:srgbClr val="3E9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xmlns="" id="{381E95FC-00D7-CA4A-A745-AE3C3A462557}"/>
              </a:ext>
            </a:extLst>
          </p:cNvPr>
          <p:cNvSpPr txBox="1">
            <a:spLocks/>
          </p:cNvSpPr>
          <p:nvPr/>
        </p:nvSpPr>
        <p:spPr>
          <a:xfrm>
            <a:off x="2032000" y="46053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00B050"/>
                </a:solidFill>
              </a:rPr>
              <a:t>Diagnosing Dry Eye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3460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770"/>
    </mc:Choice>
    <mc:Fallback>
      <p:transition spd="slow" advTm="5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1886" y="283059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rgbClr val="00B050"/>
                </a:solidFill>
              </a:rPr>
              <a:t>Risk factor questions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07816" y="6487476"/>
            <a:ext cx="71290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7F7F7F"/>
                </a:solidFill>
              </a:rPr>
              <a:t>Stapleton </a:t>
            </a:r>
            <a:r>
              <a:rPr lang="en-US" sz="1400" dirty="0">
                <a:solidFill>
                  <a:srgbClr val="7F7F7F"/>
                </a:solidFill>
              </a:rPr>
              <a:t>et al. TFOS DEWS II </a:t>
            </a:r>
            <a:r>
              <a:rPr lang="en-US" sz="1400" dirty="0" smtClean="0">
                <a:solidFill>
                  <a:srgbClr val="7F7F7F"/>
                </a:solidFill>
              </a:rPr>
              <a:t>Epidemiology </a:t>
            </a:r>
            <a:r>
              <a:rPr lang="en-US" sz="1400" dirty="0">
                <a:solidFill>
                  <a:srgbClr val="7F7F7F"/>
                </a:solidFill>
              </a:rPr>
              <a:t>Report. </a:t>
            </a:r>
            <a:r>
              <a:rPr lang="en-US" sz="1400" dirty="0" err="1">
                <a:solidFill>
                  <a:srgbClr val="7F7F7F"/>
                </a:solidFill>
              </a:rPr>
              <a:t>Ocul</a:t>
            </a:r>
            <a:r>
              <a:rPr lang="en-US" sz="1400" dirty="0">
                <a:solidFill>
                  <a:srgbClr val="7F7F7F"/>
                </a:solidFill>
              </a:rPr>
              <a:t> Surf 2017;15(3</a:t>
            </a:r>
            <a:r>
              <a:rPr lang="en-US" sz="1400">
                <a:solidFill>
                  <a:srgbClr val="7F7F7F"/>
                </a:solidFill>
              </a:rPr>
              <a:t>): </a:t>
            </a:r>
            <a:r>
              <a:rPr lang="en-US" sz="1400" smtClean="0">
                <a:solidFill>
                  <a:srgbClr val="7F7F7F"/>
                </a:solidFill>
              </a:rPr>
              <a:t>334-68</a:t>
            </a:r>
            <a:endParaRPr lang="en-US" sz="1400" dirty="0">
              <a:solidFill>
                <a:srgbClr val="7F7F7F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3654843"/>
              </p:ext>
            </p:extLst>
          </p:nvPr>
        </p:nvGraphicFramePr>
        <p:xfrm>
          <a:off x="726141" y="1116543"/>
          <a:ext cx="10919012" cy="52120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33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29028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29748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747901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03102">
                <a:tc>
                  <a:txBody>
                    <a:bodyPr/>
                    <a:lstStyle/>
                    <a:p>
                      <a:pPr marL="71755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GB" sz="1400" b="1" dirty="0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 vert="vert27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Consistent*</a:t>
                      </a:r>
                      <a:endParaRPr lang="en-GB" sz="1800" b="1" dirty="0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Probable +</a:t>
                      </a:r>
                      <a:endParaRPr lang="en-GB" sz="1800" b="1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Inconclusive #</a:t>
                      </a:r>
                      <a:endParaRPr lang="en-GB" sz="1800" b="1" dirty="0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909432">
                <a:tc>
                  <a:txBody>
                    <a:bodyPr/>
                    <a:lstStyle/>
                    <a:p>
                      <a:pPr marL="180340" marR="3619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Non-modifiable</a:t>
                      </a:r>
                      <a:endParaRPr lang="en-GB" sz="1800" b="1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 vert="vert27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Aging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Female sex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Asian race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Meibomian gland dysfunction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Connective tissue diseases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err="1">
                          <a:effectLst/>
                        </a:rPr>
                        <a:t>Sjögren</a:t>
                      </a:r>
                      <a:r>
                        <a:rPr lang="en-GB" sz="1400" b="1" dirty="0">
                          <a:effectLst/>
                        </a:rPr>
                        <a:t> </a:t>
                      </a:r>
                      <a:r>
                        <a:rPr lang="en-GB" sz="1400" b="1" dirty="0" smtClean="0">
                          <a:effectLst/>
                        </a:rPr>
                        <a:t>Syndrome</a:t>
                      </a:r>
                      <a:endParaRPr lang="en-GB" sz="1400" b="1" dirty="0">
                        <a:effectLst/>
                      </a:endParaRPr>
                    </a:p>
                  </a:txBody>
                  <a:tcPr marL="53881" marR="53881" marT="0" marB="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Diabetes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Rosacea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Viral infection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Thyroid disease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Psychiatric conditions 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Pterygium</a:t>
                      </a:r>
                      <a:endParaRPr lang="en-GB" sz="1400" b="1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Hispanic ethnicity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Menopause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Acne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Sarcoidosis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GB" sz="1400" b="1" dirty="0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864147">
                <a:tc>
                  <a:txBody>
                    <a:bodyPr/>
                    <a:lstStyle/>
                    <a:p>
                      <a:pPr marL="180340" marR="3619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Modifiable</a:t>
                      </a:r>
                      <a:endParaRPr lang="en-GB" sz="1800" b="1" dirty="0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 vert="vert27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Androgen deficiency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Computer use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Contact lens wear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Hormone replacement therapy</a:t>
                      </a:r>
                    </a:p>
                    <a:p>
                      <a:pPr marL="388620" marR="36195" indent="-20828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Hematopoietic stem cell </a:t>
                      </a:r>
                      <a:r>
                        <a:rPr lang="en-GB" sz="1400" b="1" dirty="0" smtClean="0">
                          <a:effectLst/>
                        </a:rPr>
                        <a:t> transplantation</a:t>
                      </a:r>
                      <a:endParaRPr lang="en-GB" sz="1400" b="1" dirty="0">
                        <a:effectLst/>
                      </a:endParaRP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Environment: pollution, low humidity, sick building syndrome</a:t>
                      </a:r>
                    </a:p>
                    <a:p>
                      <a:pPr marL="201295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</a:rPr>
                        <a:t>Medications</a:t>
                      </a:r>
                      <a:r>
                        <a:rPr lang="en-GB" sz="1400" b="1" dirty="0">
                          <a:effectLst/>
                        </a:rPr>
                        <a:t>: antihistamines, antidepressants, anxiolytics, </a:t>
                      </a:r>
                      <a:r>
                        <a:rPr lang="en-GB" sz="1400" b="1" dirty="0" smtClean="0">
                          <a:effectLst/>
                        </a:rPr>
                        <a:t>isotretinoin</a:t>
                      </a:r>
                      <a:endParaRPr lang="en-GB" sz="1400" b="1" dirty="0">
                        <a:effectLst/>
                      </a:endParaRPr>
                    </a:p>
                  </a:txBody>
                  <a:tcPr marL="53881" marR="53881" marT="0" marB="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Low fatty acids intake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Refractive surgery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Allergic conjunctivitis</a:t>
                      </a:r>
                    </a:p>
                    <a:p>
                      <a:pPr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</a:rPr>
                        <a:t>Medications</a:t>
                      </a:r>
                      <a:r>
                        <a:rPr lang="en-GB" sz="1400" b="1" dirty="0">
                          <a:effectLst/>
                        </a:rPr>
                        <a:t>:  anticholinergic, diuretics, </a:t>
                      </a:r>
                      <a:r>
                        <a:rPr lang="en-GB" sz="1400" b="1" dirty="0" smtClean="0">
                          <a:effectLst/>
                        </a:rPr>
                        <a:t>beta-blockers</a:t>
                      </a:r>
                    </a:p>
                  </a:txBody>
                  <a:tcPr marL="53881" marR="53881" marT="0" marB="0"/>
                </a:tc>
                <a:tc>
                  <a:txBody>
                    <a:bodyPr/>
                    <a:lstStyle/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Smoking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Alcohol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Pregnancy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err="1">
                          <a:effectLst/>
                        </a:rPr>
                        <a:t>Demodex</a:t>
                      </a:r>
                      <a:r>
                        <a:rPr lang="en-GB" sz="1400" b="1" dirty="0">
                          <a:effectLst/>
                        </a:rPr>
                        <a:t> infestation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Botulinum toxin injection</a:t>
                      </a:r>
                    </a:p>
                    <a:p>
                      <a:pPr marL="180340"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</a:p>
                    <a:p>
                      <a:pPr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400" b="1" dirty="0" smtClean="0">
                        <a:effectLst/>
                      </a:endParaRPr>
                    </a:p>
                    <a:p>
                      <a:pPr marR="36195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</a:rPr>
                        <a:t>Medications</a:t>
                      </a:r>
                      <a:r>
                        <a:rPr lang="en-GB" sz="1400" b="1" dirty="0">
                          <a:effectLst/>
                        </a:rPr>
                        <a:t>: multivitamins, oral contraceptives</a:t>
                      </a:r>
                      <a:endParaRPr lang="en-GB" sz="1400" b="1" dirty="0">
                        <a:effectLst/>
                        <a:latin typeface="Arial"/>
                        <a:ea typeface="MS Mincho"/>
                      </a:endParaRPr>
                    </a:p>
                  </a:txBody>
                  <a:tcPr marL="53881" marR="53881" marT="0" marB="0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99304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8502"/>
    </mc:Choice>
    <mc:Fallback>
      <p:transition spd="slow" advTm="38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3214969" y="2048828"/>
            <a:ext cx="5762065" cy="3583306"/>
            <a:chOff x="1907704" y="1556792"/>
            <a:chExt cx="5762065" cy="3583305"/>
          </a:xfrm>
        </p:grpSpPr>
        <p:grpSp>
          <p:nvGrpSpPr>
            <p:cNvPr id="16" name="Group 15"/>
            <p:cNvGrpSpPr>
              <a:grpSpLocks noChangeAspect="1"/>
            </p:cNvGrpSpPr>
            <p:nvPr/>
          </p:nvGrpSpPr>
          <p:grpSpPr>
            <a:xfrm>
              <a:off x="1907704" y="1556792"/>
              <a:ext cx="5762065" cy="3583305"/>
              <a:chOff x="163683" y="2470273"/>
              <a:chExt cx="3625910" cy="2254871"/>
            </a:xfrm>
          </p:grpSpPr>
          <p:sp>
            <p:nvSpPr>
              <p:cNvPr id="3" name="Rounded Rectangle 2"/>
              <p:cNvSpPr/>
              <p:nvPr/>
            </p:nvSpPr>
            <p:spPr>
              <a:xfrm>
                <a:off x="163683" y="2493144"/>
                <a:ext cx="468000" cy="2232000"/>
              </a:xfrm>
              <a:prstGeom prst="roundRect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Triaging Questions</a:t>
                </a:r>
              </a:p>
            </p:txBody>
          </p:sp>
          <p:sp>
            <p:nvSpPr>
              <p:cNvPr id="4" name="Rounded Rectangle 3"/>
              <p:cNvSpPr/>
              <p:nvPr/>
            </p:nvSpPr>
            <p:spPr>
              <a:xfrm>
                <a:off x="2339749" y="2470273"/>
                <a:ext cx="1449844" cy="2232000"/>
              </a:xfrm>
              <a:prstGeom prst="roundRect">
                <a:avLst/>
              </a:prstGeom>
              <a:gradFill flip="none" rotWithShape="1">
                <a:gsLst>
                  <a:gs pos="100000">
                    <a:srgbClr val="00B0F0"/>
                  </a:gs>
                  <a:gs pos="0">
                    <a:srgbClr val="FFC000"/>
                  </a:gs>
                </a:gsLst>
                <a:lin ang="5400000" scaled="1"/>
                <a:tileRect/>
              </a:gra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t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Subtype Classification Tests</a:t>
                </a:r>
              </a:p>
            </p:txBody>
          </p:sp>
          <p:sp>
            <p:nvSpPr>
              <p:cNvPr id="5" name="Rounded Rectangle 4"/>
              <p:cNvSpPr/>
              <p:nvPr/>
            </p:nvSpPr>
            <p:spPr>
              <a:xfrm>
                <a:off x="1206395" y="2493144"/>
                <a:ext cx="1080000" cy="2232000"/>
              </a:xfrm>
              <a:prstGeom prst="round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Diagnostic Tests</a:t>
                </a:r>
              </a:p>
            </p:txBody>
          </p:sp>
          <p:sp>
            <p:nvSpPr>
              <p:cNvPr id="6" name="Rounded Rectangle 5"/>
              <p:cNvSpPr/>
              <p:nvPr/>
            </p:nvSpPr>
            <p:spPr>
              <a:xfrm>
                <a:off x="685039" y="2493144"/>
                <a:ext cx="468000" cy="2232000"/>
              </a:xfrm>
              <a:prstGeom prst="roundRect">
                <a:avLst/>
              </a:prstGeom>
              <a:solidFill>
                <a:srgbClr val="92D05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r>
                  <a:rPr lang="en-GB" sz="2400" dirty="0">
                    <a:solidFill>
                      <a:prstClr val="white"/>
                    </a:solidFill>
                  </a:rPr>
                  <a:t>Risk Factor Analysis</a:t>
                </a:r>
              </a:p>
            </p:txBody>
          </p:sp>
        </p:grpSp>
        <p:sp>
          <p:nvSpPr>
            <p:cNvPr id="17" name="TextBox 16"/>
            <p:cNvSpPr txBox="1"/>
            <p:nvPr/>
          </p:nvSpPr>
          <p:spPr>
            <a:xfrm>
              <a:off x="5887810" y="1844824"/>
              <a:ext cx="1777265" cy="3796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867" dirty="0"/>
                <a:t>Evaporative</a:t>
              </a: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5887812" y="4293096"/>
              <a:ext cx="1777264" cy="646331"/>
            </a:xfrm>
            <a:prstGeom prst="rect">
              <a:avLst/>
            </a:prstGeom>
            <a:ln>
              <a:noFill/>
            </a:ln>
          </p:spPr>
          <p:txBody>
            <a:bodyPr wrap="square">
              <a:spAutoFit/>
            </a:bodyPr>
            <a:lstStyle/>
            <a:p>
              <a:pPr algn="r"/>
              <a:r>
                <a:rPr lang="en-GB" dirty="0"/>
                <a:t>Aqueous</a:t>
              </a:r>
            </a:p>
            <a:p>
              <a:pPr algn="r"/>
              <a:r>
                <a:rPr lang="en-GB" dirty="0"/>
                <a:t>Deficiency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3507816" y="6487476"/>
            <a:ext cx="71290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rgbClr val="7F7F7F"/>
                </a:solidFill>
              </a:rPr>
              <a:t>Wolffsohn</a:t>
            </a:r>
            <a:r>
              <a:rPr lang="en-US" sz="1400" dirty="0">
                <a:solidFill>
                  <a:srgbClr val="7F7F7F"/>
                </a:solidFill>
              </a:rPr>
              <a:t> et al. TFOS DEWS II Diagnostic Methodology Report. </a:t>
            </a:r>
            <a:r>
              <a:rPr lang="en-US" sz="1400" dirty="0" err="1">
                <a:solidFill>
                  <a:srgbClr val="7F7F7F"/>
                </a:solidFill>
              </a:rPr>
              <a:t>Ocul</a:t>
            </a:r>
            <a:r>
              <a:rPr lang="en-US" sz="1400" dirty="0">
                <a:solidFill>
                  <a:srgbClr val="7F7F7F"/>
                </a:solidFill>
              </a:rPr>
              <a:t> Surf 2017;15(3): 539-574</a:t>
            </a:r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xmlns="" id="{00C9EDC3-9562-B046-868B-8F696A58BB24}"/>
              </a:ext>
            </a:extLst>
          </p:cNvPr>
          <p:cNvSpPr/>
          <p:nvPr/>
        </p:nvSpPr>
        <p:spPr>
          <a:xfrm>
            <a:off x="5560283" y="1531568"/>
            <a:ext cx="339660" cy="413297"/>
          </a:xfrm>
          <a:prstGeom prst="downArrow">
            <a:avLst/>
          </a:prstGeom>
          <a:solidFill>
            <a:srgbClr val="3E9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xmlns="" id="{BB78D985-7B8A-354C-B211-010C7A6A23B4}"/>
              </a:ext>
            </a:extLst>
          </p:cNvPr>
          <p:cNvSpPr txBox="1">
            <a:spLocks/>
          </p:cNvSpPr>
          <p:nvPr/>
        </p:nvSpPr>
        <p:spPr>
          <a:xfrm>
            <a:off x="2032000" y="46053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00B050"/>
                </a:solidFill>
              </a:rPr>
              <a:t>Diagnosing Dry Eye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8255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034"/>
    </mc:Choice>
    <mc:Fallback>
      <p:transition spd="slow" advTm="4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42A8F641-81B1-F74F-9CA9-ABDF2EA38A46}"/>
              </a:ext>
            </a:extLst>
          </p:cNvPr>
          <p:cNvSpPr/>
          <p:nvPr/>
        </p:nvSpPr>
        <p:spPr>
          <a:xfrm>
            <a:off x="3071665" y="6113250"/>
            <a:ext cx="5461389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899568" y="535646"/>
            <a:ext cx="8321675" cy="523875"/>
          </a:xfrm>
        </p:spPr>
        <p:txBody>
          <a:bodyPr>
            <a:normAutofit fontScale="90000"/>
          </a:bodyPr>
          <a:lstStyle/>
          <a:p>
            <a:r>
              <a:rPr lang="en-GB" dirty="0"/>
              <a:t>Dry Eye testing</a:t>
            </a:r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1611923" y="1238889"/>
            <a:ext cx="55250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GrilledCheese BTN Wide Blk" panose="020B0A05060402040206" pitchFamily="34" charset="0"/>
              </a:rPr>
              <a:t>What tests do I need to do to confirm this?</a:t>
            </a:r>
          </a:p>
        </p:txBody>
      </p:sp>
      <p:pic>
        <p:nvPicPr>
          <p:cNvPr id="6" name="Picture 2" descr="http://www.menicon.com/pro/images/stories/letter/october09/zone-quick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54" r="10966"/>
          <a:stretch/>
        </p:blipFill>
        <p:spPr bwMode="auto">
          <a:xfrm>
            <a:off x="4870751" y="5193283"/>
            <a:ext cx="1189655" cy="166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spectrum.com/content/archive/2006/February/Special%20Edition/Art/Fig3-liss-green_mb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3999" y="3475008"/>
            <a:ext cx="2299861" cy="166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t1.gstatic.com/images?q=tbn:ANd9GcTS_vsAAEMszDdi8McAhv39AO-HgKiRQnFbr8wm_-Rx65-ulBwh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2"/>
          <a:stretch/>
        </p:blipFill>
        <p:spPr bwMode="auto">
          <a:xfrm>
            <a:off x="1523998" y="5209328"/>
            <a:ext cx="1921033" cy="167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drspoor.com/_uploads/35/floppy%20eyelid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652861"/>
            <a:ext cx="2299861" cy="180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://www.sehenswert-goettingen.de/inhalt/images/stories/sehenswert/Keratograph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8135" y="3451258"/>
            <a:ext cx="2215355" cy="1724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http://www.matheson-optometrists.com/images/tearscope%20patient%20view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599"/>
          <a:stretch/>
        </p:blipFill>
        <p:spPr bwMode="auto">
          <a:xfrm>
            <a:off x="6109412" y="3436594"/>
            <a:ext cx="2277335" cy="1724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8" descr="http://t1.gstatic.com/images?q=tbn:ANd9GcTgGW1cBSg_nQDByBO15hKWSKrJeokPGPp6pUBtKBeci5TsRXwU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69769" y="5209328"/>
            <a:ext cx="2212746" cy="164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http://cantech.wpengine.netdna-cdn.com/wp-content/uploads/2012/07/tearla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3490" y="5193283"/>
            <a:ext cx="2293257" cy="166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69769" y="1660030"/>
            <a:ext cx="2224479" cy="174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7" descr="http://www.bausch.co.uk/ecp/-/m/BL/Global/Images/Clinical%20Photos/Limbus%20and%20Bulbar%20Conjunctiva/Limbal-hyperaemia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848" t="19286" r="19411" b="26716"/>
          <a:stretch/>
        </p:blipFill>
        <p:spPr bwMode="auto">
          <a:xfrm>
            <a:off x="8469770" y="3436594"/>
            <a:ext cx="2198231" cy="170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9" descr="http://t1.gstatic.com/images?q=tbn:ANd9GcSpO-qwfDN5BLNdD5zB5xAD1hDz6l7WKBUaWU0C_BQKg7QQYv2reQ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226" b="38613"/>
          <a:stretch/>
        </p:blipFill>
        <p:spPr bwMode="auto">
          <a:xfrm>
            <a:off x="3878135" y="1660030"/>
            <a:ext cx="2198231" cy="17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1" descr="http://www.ophthalmologymanagement.com/content/archive/2007/October/images/OMD_October_A10_Fig01.jpg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65" t="7638" r="16161" b="9735"/>
          <a:stretch/>
        </p:blipFill>
        <p:spPr bwMode="auto">
          <a:xfrm>
            <a:off x="6093490" y="1652860"/>
            <a:ext cx="2293257" cy="175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3" descr="http://www.scielo.br/img/revistas/abo/v75n1/05an01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335" y="5176155"/>
            <a:ext cx="1265055" cy="164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3936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135"/>
    </mc:Choice>
    <mc:Fallback>
      <p:transition spd="slow" advTm="24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742527"/>
            <a:ext cx="3429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pPr marL="557213" lvl="1" indent="-214313">
              <a:buFont typeface="+mj-lt"/>
              <a:buAutoNum type="arabicPeriod"/>
              <a:defRPr/>
            </a:pPr>
            <a:r>
              <a:rPr lang="fr-FR" sz="14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Symptoms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fr-FR" sz="14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Current</a:t>
            </a:r>
            <a:r>
              <a:rPr lang="fr-FR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 questionnaires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557213" lvl="1" indent="-214313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Visual Disturbance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Symptoms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Functional tests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Aberrations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Light scatter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557213" lvl="1" indent="-214313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Film Stability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film breakup time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Fluorescein breakup time (FBUT)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Non-invasive tear film breakup time (NIBUT)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Thermography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Osmolarity</a:t>
            </a: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 variability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evaporation rate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557213" lvl="1" indent="-214313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Volume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e-DE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Meniscometry (tear meniscus assessment)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e-DE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Phenol red test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e-DE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Schirmer test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557213" lvl="1" indent="-214313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film Composition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film </a:t>
            </a:r>
            <a:r>
              <a:rPr lang="en-US" sz="14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osmolarity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4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Tear film </a:t>
            </a:r>
            <a:r>
              <a:rPr lang="en-US" sz="14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ferning</a:t>
            </a:r>
            <a:endParaRPr lang="en-GB" sz="14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992345" y="798824"/>
            <a:ext cx="3429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pPr marL="557213" lvl="1" indent="-214313">
              <a:buFont typeface="+mj-lt"/>
              <a:buAutoNum type="arabicPeriod" startAt="6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Damage to the Ocular Surface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Ocular surface staining 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Impression cytology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Lid parallel conjunctival folds (LIPCOF)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i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In vivo</a:t>
            </a: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 confocal imaging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Ocular surface sensitivity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557213" lvl="1" indent="-214313">
              <a:buFont typeface="+mj-lt"/>
              <a:buAutoNum type="arabicPeriod" startAt="6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Inflammation of the Ocular Surface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a-DK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Ocular/conjunctival redness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a-DK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Matrix metalloproteinases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a-DK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Cytokines and chemokines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a-DK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Ocular surface immune markers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da-DK" sz="1200" b="1" i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In vivo</a:t>
            </a:r>
            <a:r>
              <a:rPr lang="da-DK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 confocal imaging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557213" lvl="1" indent="-214313">
              <a:buFont typeface="+mj-lt"/>
              <a:buAutoNum type="arabicPeriod" startAt="6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Eyelid Aspects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Anterior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s-ES_tradnl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Posterior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Lid wiper </a:t>
            </a:r>
            <a:r>
              <a:rPr lang="en-US" sz="12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epitheliopathy</a:t>
            </a: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 (LWE)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Interferometry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Meibography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Meibomian gland </a:t>
            </a:r>
            <a:r>
              <a:rPr lang="en-US" sz="12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expressibility</a:t>
            </a: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/duct assessment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i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In vivo</a:t>
            </a: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 confocal imaging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200150" lvl="3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Dynamic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Blink / lid closure analysis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1543050" lvl="4" indent="-171450">
              <a:buFont typeface="+mj-lt"/>
              <a:buAutoNum type="arabicPeriod"/>
              <a:defRPr/>
            </a:pPr>
            <a:r>
              <a:rPr lang="en-US" sz="12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mbria" panose="02040503050406030204" pitchFamily="18" charset="0"/>
                <a:cs typeface="Cambria" panose="02040503050406030204" pitchFamily="18" charset="0"/>
              </a:rPr>
              <a:t>Lid sensitivity</a:t>
            </a:r>
            <a:endParaRPr lang="en-GB" sz="1200" b="1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8607" y="1189560"/>
            <a:ext cx="3939929" cy="4156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248301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9856"/>
    </mc:Choice>
    <mc:Fallback>
      <p:transition spd="slow" advTm="159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03285BCC-89CC-A145-8324-CEE70B70372C}"/>
              </a:ext>
            </a:extLst>
          </p:cNvPr>
          <p:cNvSpPr/>
          <p:nvPr/>
        </p:nvSpPr>
        <p:spPr>
          <a:xfrm>
            <a:off x="1524000" y="6165304"/>
            <a:ext cx="9144000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rapezoid 3"/>
          <p:cNvSpPr/>
          <p:nvPr/>
        </p:nvSpPr>
        <p:spPr>
          <a:xfrm rot="16200000">
            <a:off x="6537165" y="2228521"/>
            <a:ext cx="5361423" cy="2032768"/>
          </a:xfrm>
          <a:custGeom>
            <a:avLst/>
            <a:gdLst>
              <a:gd name="connsiteX0" fmla="*/ 0 w 5278295"/>
              <a:gd name="connsiteY0" fmla="*/ 2068394 h 2068394"/>
              <a:gd name="connsiteX1" fmla="*/ 679840 w 5278295"/>
              <a:gd name="connsiteY1" fmla="*/ 0 h 2068394"/>
              <a:gd name="connsiteX2" fmla="*/ 4598455 w 5278295"/>
              <a:gd name="connsiteY2" fmla="*/ 0 h 2068394"/>
              <a:gd name="connsiteX3" fmla="*/ 5278295 w 5278295"/>
              <a:gd name="connsiteY3" fmla="*/ 2068394 h 2068394"/>
              <a:gd name="connsiteX4" fmla="*/ 0 w 5278295"/>
              <a:gd name="connsiteY4" fmla="*/ 2068394 h 2068394"/>
              <a:gd name="connsiteX0" fmla="*/ 0 w 5278295"/>
              <a:gd name="connsiteY0" fmla="*/ 2068394 h 2068394"/>
              <a:gd name="connsiteX1" fmla="*/ 679840 w 5278295"/>
              <a:gd name="connsiteY1" fmla="*/ 0 h 2068394"/>
              <a:gd name="connsiteX2" fmla="*/ 3743431 w 5278295"/>
              <a:gd name="connsiteY2" fmla="*/ 11875 h 2068394"/>
              <a:gd name="connsiteX3" fmla="*/ 5278295 w 5278295"/>
              <a:gd name="connsiteY3" fmla="*/ 2068394 h 2068394"/>
              <a:gd name="connsiteX4" fmla="*/ 0 w 5278295"/>
              <a:gd name="connsiteY4" fmla="*/ 2068394 h 2068394"/>
              <a:gd name="connsiteX0" fmla="*/ 0 w 5278295"/>
              <a:gd name="connsiteY0" fmla="*/ 2056519 h 2056519"/>
              <a:gd name="connsiteX1" fmla="*/ 1534864 w 5278295"/>
              <a:gd name="connsiteY1" fmla="*/ 11879 h 2056519"/>
              <a:gd name="connsiteX2" fmla="*/ 3743431 w 5278295"/>
              <a:gd name="connsiteY2" fmla="*/ 0 h 2056519"/>
              <a:gd name="connsiteX3" fmla="*/ 5278295 w 5278295"/>
              <a:gd name="connsiteY3" fmla="*/ 2056519 h 2056519"/>
              <a:gd name="connsiteX4" fmla="*/ 0 w 5278295"/>
              <a:gd name="connsiteY4" fmla="*/ 2056519 h 2056519"/>
              <a:gd name="connsiteX0" fmla="*/ 0 w 5349547"/>
              <a:gd name="connsiteY0" fmla="*/ 2032768 h 2056519"/>
              <a:gd name="connsiteX1" fmla="*/ 1606116 w 5349547"/>
              <a:gd name="connsiteY1" fmla="*/ 11879 h 2056519"/>
              <a:gd name="connsiteX2" fmla="*/ 3814683 w 5349547"/>
              <a:gd name="connsiteY2" fmla="*/ 0 h 2056519"/>
              <a:gd name="connsiteX3" fmla="*/ 5349547 w 5349547"/>
              <a:gd name="connsiteY3" fmla="*/ 2056519 h 2056519"/>
              <a:gd name="connsiteX4" fmla="*/ 0 w 5349547"/>
              <a:gd name="connsiteY4" fmla="*/ 2032768 h 2056519"/>
              <a:gd name="connsiteX0" fmla="*/ 0 w 5361423"/>
              <a:gd name="connsiteY0" fmla="*/ 2032768 h 2032768"/>
              <a:gd name="connsiteX1" fmla="*/ 1606116 w 5361423"/>
              <a:gd name="connsiteY1" fmla="*/ 11879 h 2032768"/>
              <a:gd name="connsiteX2" fmla="*/ 3814683 w 5361423"/>
              <a:gd name="connsiteY2" fmla="*/ 0 h 2032768"/>
              <a:gd name="connsiteX3" fmla="*/ 5361423 w 5361423"/>
              <a:gd name="connsiteY3" fmla="*/ 2032768 h 2032768"/>
              <a:gd name="connsiteX4" fmla="*/ 0 w 5361423"/>
              <a:gd name="connsiteY4" fmla="*/ 2032768 h 2032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1423" h="2032768">
                <a:moveTo>
                  <a:pt x="0" y="2032768"/>
                </a:moveTo>
                <a:lnTo>
                  <a:pt x="1606116" y="11879"/>
                </a:lnTo>
                <a:lnTo>
                  <a:pt x="3814683" y="0"/>
                </a:lnTo>
                <a:lnTo>
                  <a:pt x="5361423" y="2032768"/>
                </a:lnTo>
                <a:lnTo>
                  <a:pt x="0" y="2032768"/>
                </a:lnTo>
                <a:close/>
              </a:path>
            </a:pathLst>
          </a:custGeom>
          <a:gradFill>
            <a:gsLst>
              <a:gs pos="100000">
                <a:srgbClr val="00B0F0"/>
              </a:gs>
              <a:gs pos="0">
                <a:srgbClr val="FFCC0F"/>
              </a:gs>
            </a:gsLst>
            <a:lin ang="10800000"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179476" y="2138784"/>
            <a:ext cx="2068394" cy="2162799"/>
          </a:xfrm>
          <a:prstGeom prst="rect">
            <a:avLst/>
          </a:prstGeom>
          <a:gradFill>
            <a:gsLst>
              <a:gs pos="50000">
                <a:schemeClr val="bg1">
                  <a:alpha val="50000"/>
                </a:schemeClr>
              </a:gs>
              <a:gs pos="100000">
                <a:schemeClr val="bg1">
                  <a:alpha val="5000"/>
                </a:schemeClr>
              </a:gs>
              <a:gs pos="0">
                <a:schemeClr val="bg1"/>
              </a:gs>
            </a:gsLst>
            <a:lin ang="0" scaled="0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ight Triangle 7"/>
          <p:cNvSpPr/>
          <p:nvPr/>
        </p:nvSpPr>
        <p:spPr>
          <a:xfrm flipH="1">
            <a:off x="8189617" y="431444"/>
            <a:ext cx="2068394" cy="1701442"/>
          </a:xfrm>
          <a:prstGeom prst="rtTriangl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  <a:gs pos="50000">
                <a:schemeClr val="bg1">
                  <a:alpha val="50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 flipH="1" flipV="1">
            <a:off x="8179476" y="4301578"/>
            <a:ext cx="2068394" cy="1632169"/>
          </a:xfrm>
          <a:prstGeom prst="rtTriangl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  <a:gs pos="50000">
                <a:schemeClr val="bg1">
                  <a:alpha val="50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72000" rIns="36000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1865090" y="4942503"/>
            <a:ext cx="5266625" cy="1830883"/>
          </a:xfrm>
          <a:prstGeom prst="roundRect">
            <a:avLst/>
          </a:prstGeom>
          <a:solidFill>
            <a:srgbClr val="C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36000" tIns="36000" rIns="36000" bIns="3600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How </a:t>
            </a:r>
            <a:r>
              <a:rPr lang="en-GB" sz="1100" u="sng" dirty="0"/>
              <a:t>severe</a:t>
            </a:r>
            <a:r>
              <a:rPr lang="en-GB" sz="1100" dirty="0"/>
              <a:t> is the eye discomfort?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>
                    <a:lumMod val="75000"/>
                  </a:schemeClr>
                </a:solidFill>
              </a:rPr>
              <a:t>Do you have any </a:t>
            </a:r>
            <a:r>
              <a:rPr lang="en-GB" sz="1100" u="sng" dirty="0">
                <a:solidFill>
                  <a:schemeClr val="bg1">
                    <a:lumMod val="75000"/>
                  </a:schemeClr>
                </a:solidFill>
              </a:rPr>
              <a:t>mouth </a:t>
            </a:r>
            <a:r>
              <a:rPr lang="en-GB" sz="1100" dirty="0">
                <a:solidFill>
                  <a:schemeClr val="bg1">
                    <a:lumMod val="75000"/>
                  </a:schemeClr>
                </a:solidFill>
              </a:rPr>
              <a:t>dryness or swollen </a:t>
            </a:r>
            <a:r>
              <a:rPr lang="en-GB" sz="1100" u="sng" dirty="0">
                <a:solidFill>
                  <a:schemeClr val="bg1">
                    <a:lumMod val="75000"/>
                  </a:schemeClr>
                </a:solidFill>
              </a:rPr>
              <a:t>glands</a:t>
            </a:r>
            <a:r>
              <a:rPr lang="en-GB" sz="1100" dirty="0">
                <a:solidFill>
                  <a:schemeClr val="bg1">
                    <a:lumMod val="75000"/>
                  </a:schemeClr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How </a:t>
            </a:r>
            <a:r>
              <a:rPr lang="en-GB" sz="1100" u="sng" dirty="0"/>
              <a:t>long</a:t>
            </a:r>
            <a:r>
              <a:rPr lang="en-GB" sz="1100" dirty="0"/>
              <a:t> have your symptoms lasted &amp; was there any </a:t>
            </a:r>
            <a:r>
              <a:rPr lang="en-GB" sz="1100" u="sng" dirty="0"/>
              <a:t>triggering </a:t>
            </a:r>
            <a:r>
              <a:rPr lang="en-GB" sz="1100" dirty="0"/>
              <a:t>event?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Is your </a:t>
            </a:r>
            <a:r>
              <a:rPr lang="en-GB" sz="1100" u="sng" dirty="0"/>
              <a:t>vision</a:t>
            </a:r>
            <a:r>
              <a:rPr lang="en-GB" sz="1100" dirty="0"/>
              <a:t> affected and does it clear on blinking?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Are the symptoms or any redness much worse in </a:t>
            </a:r>
            <a:r>
              <a:rPr lang="en-GB" sz="1100" u="sng" dirty="0"/>
              <a:t>one eye </a:t>
            </a:r>
            <a:r>
              <a:rPr lang="en-GB" sz="1100" dirty="0"/>
              <a:t>than the other?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Do the eyes </a:t>
            </a:r>
            <a:r>
              <a:rPr lang="en-GB" sz="1100" u="sng" dirty="0"/>
              <a:t>itch</a:t>
            </a:r>
            <a:r>
              <a:rPr lang="en-GB" sz="1100" dirty="0"/>
              <a:t>, are swollen, crusty or have given off any </a:t>
            </a:r>
            <a:r>
              <a:rPr lang="en-GB" sz="1100" u="sng" dirty="0"/>
              <a:t>discharge</a:t>
            </a:r>
            <a:r>
              <a:rPr lang="en-GB" sz="1100" dirty="0"/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Do you wear </a:t>
            </a:r>
            <a:r>
              <a:rPr lang="en-GB" sz="1100" u="sng" dirty="0"/>
              <a:t>contact lenses</a:t>
            </a:r>
            <a:r>
              <a:rPr lang="en-GB" sz="1100" dirty="0"/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Have you been diagnosed with any </a:t>
            </a:r>
            <a:r>
              <a:rPr lang="en-GB" sz="1100" u="sng" dirty="0"/>
              <a:t>general health conditions </a:t>
            </a:r>
            <a:r>
              <a:rPr lang="en-GB" sz="1100" dirty="0"/>
              <a:t>(including recent respiratory infections) or are you taking any </a:t>
            </a:r>
            <a:r>
              <a:rPr lang="en-GB" sz="1100" u="sng" dirty="0"/>
              <a:t>medications</a:t>
            </a:r>
            <a:r>
              <a:rPr lang="en-GB" sz="1100" dirty="0"/>
              <a:t>? </a:t>
            </a:r>
          </a:p>
          <a:p>
            <a:pPr lvl="0"/>
            <a:r>
              <a:rPr lang="en-GB" sz="1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detailed anterior eye examination differential diagnosis where indicated by answers</a:t>
            </a:r>
          </a:p>
        </p:txBody>
      </p:sp>
      <p:sp>
        <p:nvSpPr>
          <p:cNvPr id="54" name="Rounded Rectangle 53"/>
          <p:cNvSpPr/>
          <p:nvPr/>
        </p:nvSpPr>
        <p:spPr>
          <a:xfrm>
            <a:off x="6738732" y="1417167"/>
            <a:ext cx="1369069" cy="3448872"/>
          </a:xfrm>
          <a:prstGeom prst="roundRect">
            <a:avLst/>
          </a:prstGeom>
          <a:gradFill flip="none" rotWithShape="1">
            <a:gsLst>
              <a:gs pos="100000">
                <a:srgbClr val="00B0F0"/>
              </a:gs>
              <a:gs pos="0">
                <a:srgbClr val="FFC000"/>
              </a:gs>
            </a:gsLst>
            <a:lin ang="54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lIns="36000" rIns="36000" rtlCol="0" anchor="t"/>
          <a:lstStyle/>
          <a:p>
            <a:pPr algn="ctr"/>
            <a:r>
              <a:rPr lang="en-GB" sz="2000" b="1" dirty="0"/>
              <a:t>Subtype Classification Tests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3335306" y="1417167"/>
            <a:ext cx="3392110" cy="3448872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pPr algn="ctr"/>
            <a:r>
              <a:rPr lang="en-GB" sz="2000" b="1" dirty="0"/>
              <a:t>Diagnostic Tests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133283" y="1997256"/>
            <a:ext cx="1018227" cy="22621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Evaporative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Abnormal</a:t>
            </a:r>
            <a:br>
              <a:rPr lang="en-GB" sz="1050" dirty="0"/>
            </a:br>
            <a:r>
              <a:rPr lang="en-GB" sz="1050" dirty="0"/>
              <a:t>lipid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 err="1"/>
              <a:t>MGD</a:t>
            </a:r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r>
              <a:rPr lang="en-GB" sz="1200" b="1" dirty="0"/>
              <a:t>Aqueous</a:t>
            </a:r>
          </a:p>
          <a:p>
            <a:r>
              <a:rPr lang="en-GB" sz="1200" b="1" dirty="0"/>
              <a:t>Deficiency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Low volume</a:t>
            </a:r>
          </a:p>
        </p:txBody>
      </p:sp>
      <p:sp>
        <p:nvSpPr>
          <p:cNvPr id="80" name="Rounded Rectangle 79"/>
          <p:cNvSpPr/>
          <p:nvPr/>
        </p:nvSpPr>
        <p:spPr>
          <a:xfrm>
            <a:off x="2677687" y="2160022"/>
            <a:ext cx="515451" cy="2015405"/>
          </a:xfrm>
          <a:prstGeom prst="roundRect">
            <a:avLst/>
          </a:prstGeo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/>
              <a:t>Risk Factor Analysis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3607377" y="1889682"/>
            <a:ext cx="29296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FF00"/>
                </a:solidFill>
              </a:rPr>
              <a:t>Screening	    Homeostasis Markers</a:t>
            </a:r>
          </a:p>
        </p:txBody>
      </p:sp>
      <p:sp>
        <p:nvSpPr>
          <p:cNvPr id="82" name="Rounded Rectangle 81"/>
          <p:cNvSpPr/>
          <p:nvPr/>
        </p:nvSpPr>
        <p:spPr>
          <a:xfrm>
            <a:off x="3363261" y="2622822"/>
            <a:ext cx="576325" cy="15526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36000" rIns="36000" rtlCol="0" anchor="ctr"/>
          <a:lstStyle/>
          <a:p>
            <a:pPr algn="ctr"/>
            <a:r>
              <a:rPr lang="en-GB" sz="1400" dirty="0"/>
              <a:t>Symptomology </a:t>
            </a:r>
            <a:r>
              <a:rPr lang="en-GB" sz="1100" dirty="0"/>
              <a:t>(DEQ-5 ≥ 6 or OSDI ≥13)</a:t>
            </a:r>
          </a:p>
        </p:txBody>
      </p:sp>
      <p:sp>
        <p:nvSpPr>
          <p:cNvPr id="84" name="Rounded Rectangle 83"/>
          <p:cNvSpPr/>
          <p:nvPr/>
        </p:nvSpPr>
        <p:spPr>
          <a:xfrm>
            <a:off x="4489925" y="2160021"/>
            <a:ext cx="2142977" cy="7899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Non-Invasive </a:t>
            </a:r>
            <a:r>
              <a:rPr lang="en-GB" sz="1400" dirty="0">
                <a:solidFill>
                  <a:schemeClr val="bg1">
                    <a:lumMod val="75000"/>
                  </a:schemeClr>
                </a:solidFill>
              </a:rPr>
              <a:t>[fluorescein]*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</a:rPr>
              <a:t> tear </a:t>
            </a:r>
            <a:r>
              <a:rPr lang="en-GB" sz="1400" dirty="0"/>
              <a:t>Breakup Time </a:t>
            </a:r>
            <a:r>
              <a:rPr lang="en-GB" sz="1100" dirty="0"/>
              <a:t>&lt;10s</a:t>
            </a:r>
          </a:p>
        </p:txBody>
      </p:sp>
      <p:sp>
        <p:nvSpPr>
          <p:cNvPr id="85" name="Rounded Rectangle 84"/>
          <p:cNvSpPr/>
          <p:nvPr/>
        </p:nvSpPr>
        <p:spPr>
          <a:xfrm>
            <a:off x="4489925" y="3058318"/>
            <a:ext cx="2170943" cy="7177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/>
              <a:t>Osmolarity</a:t>
            </a:r>
            <a:r>
              <a:rPr lang="en-GB" sz="1400" dirty="0"/>
              <a:t> </a:t>
            </a:r>
          </a:p>
          <a:p>
            <a:pPr algn="ctr"/>
            <a:r>
              <a:rPr lang="en-GB" sz="1100" dirty="0"/>
              <a:t>≥308mOsm/L in either eye or  </a:t>
            </a:r>
            <a:r>
              <a:rPr lang="en-GB" sz="1100" dirty="0" err="1"/>
              <a:t>interocular</a:t>
            </a:r>
            <a:r>
              <a:rPr lang="en-GB" sz="1100" dirty="0"/>
              <a:t> difference &gt;8 </a:t>
            </a:r>
            <a:r>
              <a:rPr lang="en-GB" sz="1100" dirty="0" err="1"/>
              <a:t>mOsm</a:t>
            </a:r>
            <a:r>
              <a:rPr lang="en-GB" sz="1100" dirty="0"/>
              <a:t>/L</a:t>
            </a:r>
            <a:endParaRPr lang="en-GB" sz="1400" dirty="0"/>
          </a:p>
        </p:txBody>
      </p:sp>
      <p:sp>
        <p:nvSpPr>
          <p:cNvPr id="86" name="Rounded Rectangle 85"/>
          <p:cNvSpPr/>
          <p:nvPr/>
        </p:nvSpPr>
        <p:spPr>
          <a:xfrm>
            <a:off x="4489925" y="3895373"/>
            <a:ext cx="2170942" cy="9281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Ocular Surface Staining </a:t>
            </a:r>
            <a:r>
              <a:rPr lang="en-GB" sz="1100" dirty="0">
                <a:solidFill>
                  <a:schemeClr val="bg1"/>
                </a:solidFill>
              </a:rPr>
              <a:t>&gt;5 corneal spots, &gt;9 conjunctival spots,  or lid margin [≥2mm length &amp; ≥25% width]</a:t>
            </a:r>
          </a:p>
        </p:txBody>
      </p:sp>
      <p:sp>
        <p:nvSpPr>
          <p:cNvPr id="83" name="Notched Right Arrow 82"/>
          <p:cNvSpPr/>
          <p:nvPr/>
        </p:nvSpPr>
        <p:spPr>
          <a:xfrm>
            <a:off x="3966843" y="3069566"/>
            <a:ext cx="726523" cy="648072"/>
          </a:xfrm>
          <a:prstGeom prst="notchedRightArrow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" rIns="36000" rtlCol="0" anchor="ctr"/>
          <a:lstStyle/>
          <a:p>
            <a:pPr algn="ctr"/>
            <a:r>
              <a:rPr lang="en-GB" sz="1400" dirty="0"/>
              <a:t>+ 1 of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2002459" y="2160022"/>
            <a:ext cx="521549" cy="2034627"/>
          </a:xfrm>
          <a:prstGeom prst="roundRect">
            <a:avLst/>
          </a:prstGeom>
          <a:solidFill>
            <a:srgbClr val="C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lIns="36000" tIns="36000" rIns="36000" bIns="36000" rtlCol="0" anchor="ctr"/>
          <a:lstStyle/>
          <a:p>
            <a:pPr algn="ctr"/>
            <a:r>
              <a:rPr lang="en-GB" b="1" dirty="0"/>
              <a:t>Triaging Questions</a:t>
            </a:r>
          </a:p>
        </p:txBody>
      </p:sp>
      <p:sp>
        <p:nvSpPr>
          <p:cNvPr id="10" name="Down Arrow 9"/>
          <p:cNvSpPr/>
          <p:nvPr/>
        </p:nvSpPr>
        <p:spPr>
          <a:xfrm>
            <a:off x="2128500" y="4259045"/>
            <a:ext cx="292949" cy="602826"/>
          </a:xfrm>
          <a:prstGeom prst="downArrow">
            <a:avLst/>
          </a:prstGeom>
          <a:solidFill>
            <a:srgbClr val="C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Up Arrow 10"/>
          <p:cNvSpPr/>
          <p:nvPr/>
        </p:nvSpPr>
        <p:spPr>
          <a:xfrm>
            <a:off x="2662237" y="4220951"/>
            <a:ext cx="514078" cy="640921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lIns="36000" tIns="36000" rIns="36000" bIns="36000" rtlCol="0" anchor="ctr"/>
          <a:lstStyle/>
          <a:p>
            <a:pPr algn="ctr">
              <a:lnSpc>
                <a:spcPts val="1200"/>
              </a:lnSpc>
            </a:pPr>
            <a:r>
              <a:rPr lang="en-GB" sz="1100" dirty="0">
                <a:solidFill>
                  <a:schemeClr val="tx1"/>
                </a:solidFill>
              </a:rPr>
              <a:t>Suspect dry eye</a:t>
            </a:r>
          </a:p>
        </p:txBody>
      </p:sp>
      <p:sp>
        <p:nvSpPr>
          <p:cNvPr id="14" name="Up-Down Arrow 13"/>
          <p:cNvSpPr/>
          <p:nvPr/>
        </p:nvSpPr>
        <p:spPr>
          <a:xfrm>
            <a:off x="10258012" y="564194"/>
            <a:ext cx="409989" cy="5369553"/>
          </a:xfrm>
          <a:prstGeom prst="upDownArrow">
            <a:avLst/>
          </a:prstGeom>
          <a:gradFill>
            <a:gsLst>
              <a:gs pos="0">
                <a:srgbClr val="00B0F0"/>
              </a:gs>
              <a:gs pos="100000">
                <a:srgbClr val="FFC000"/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/>
              <a:t>Aqueous / Evaporative Spectrum</a:t>
            </a:r>
          </a:p>
        </p:txBody>
      </p:sp>
      <p:sp>
        <p:nvSpPr>
          <p:cNvPr id="15" name="Up Arrow 14"/>
          <p:cNvSpPr/>
          <p:nvPr/>
        </p:nvSpPr>
        <p:spPr>
          <a:xfrm>
            <a:off x="2812947" y="1218368"/>
            <a:ext cx="257039" cy="884515"/>
          </a:xfrm>
          <a:prstGeom prst="upArrow">
            <a:avLst/>
          </a:prstGeo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lowchart: Alternate Process 15"/>
          <p:cNvSpPr/>
          <p:nvPr/>
        </p:nvSpPr>
        <p:spPr>
          <a:xfrm>
            <a:off x="2524008" y="447230"/>
            <a:ext cx="2732020" cy="696706"/>
          </a:xfrm>
          <a:prstGeom prst="flowChartAlternateProcess">
            <a:avLst/>
          </a:prstGeo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e.g. certain medications, contact lens wear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896317" y="4873102"/>
            <a:ext cx="221406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/>
              <a:t>TMH</a:t>
            </a:r>
            <a:endParaRPr lang="en-GB" sz="1200" dirty="0"/>
          </a:p>
          <a:p>
            <a:r>
              <a:rPr lang="en-GB" sz="1200" dirty="0"/>
              <a:t>0.2mm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	0.1mm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	</a:t>
            </a:r>
          </a:p>
          <a:p>
            <a:r>
              <a:rPr lang="en-GB" sz="1200" dirty="0"/>
              <a:t>                                             0.0mm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633278" y="104140"/>
            <a:ext cx="2444900" cy="1223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		severe</a:t>
            </a:r>
          </a:p>
          <a:p>
            <a:r>
              <a:rPr lang="en-GB" sz="1050" dirty="0"/>
              <a:t>	</a:t>
            </a:r>
          </a:p>
          <a:p>
            <a:r>
              <a:rPr lang="en-GB" sz="1050" dirty="0"/>
              <a:t>	moderate</a:t>
            </a:r>
          </a:p>
          <a:p>
            <a:endParaRPr lang="en-GB" sz="1050" dirty="0"/>
          </a:p>
          <a:p>
            <a:r>
              <a:rPr lang="en-GB" sz="1050" dirty="0"/>
              <a:t>                 </a:t>
            </a:r>
          </a:p>
          <a:p>
            <a:r>
              <a:rPr lang="en-GB" sz="1050" dirty="0"/>
              <a:t>                   mild</a:t>
            </a:r>
          </a:p>
          <a:p>
            <a:r>
              <a:rPr lang="en-GB" sz="1050" dirty="0"/>
              <a:t>            MGD	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04113" y="6381328"/>
            <a:ext cx="307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* only to be used if </a:t>
            </a:r>
            <a:r>
              <a:rPr lang="en-GB" sz="105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NIBUT</a:t>
            </a:r>
            <a: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not available </a:t>
            </a:r>
            <a:b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and if so, after </a:t>
            </a:r>
            <a:r>
              <a:rPr lang="en-GB" sz="105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osmolarity</a:t>
            </a:r>
            <a:endParaRPr lang="en-GB" sz="105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8382000" y="4362388"/>
            <a:ext cx="12032" cy="7552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9008079" y="4904716"/>
            <a:ext cx="12032" cy="7552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9781673" y="5461831"/>
            <a:ext cx="12032" cy="7552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ight Arrow 24"/>
          <p:cNvSpPr/>
          <p:nvPr/>
        </p:nvSpPr>
        <p:spPr>
          <a:xfrm rot="2322665">
            <a:off x="7908541" y="5210450"/>
            <a:ext cx="2718681" cy="502762"/>
          </a:xfrm>
          <a:prstGeom prst="rightArrow">
            <a:avLst/>
          </a:prstGeom>
          <a:solidFill>
            <a:srgbClr val="00B0F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Aqueous Deficient Severity</a:t>
            </a:r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8530389" y="1170586"/>
            <a:ext cx="0" cy="8058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>
            <a:off x="9199750" y="658089"/>
            <a:ext cx="0" cy="8058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H="1">
            <a:off x="9791699" y="284372"/>
            <a:ext cx="10028" cy="7766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ight Arrow 12"/>
          <p:cNvSpPr/>
          <p:nvPr/>
        </p:nvSpPr>
        <p:spPr>
          <a:xfrm rot="19385218">
            <a:off x="7938100" y="732043"/>
            <a:ext cx="2728603" cy="502762"/>
          </a:xfrm>
          <a:prstGeom prst="rightArrow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Evaporative Severity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580156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0161"/>
    </mc:Choice>
    <mc:Fallback>
      <p:transition spd="slow" advTm="150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54" grpId="0" animBg="1"/>
      <p:bldP spid="55" grpId="0" animBg="1"/>
      <p:bldP spid="3" grpId="0"/>
      <p:bldP spid="80" grpId="0" animBg="1"/>
      <p:bldP spid="81" grpId="0"/>
      <p:bldP spid="82" grpId="0" animBg="1"/>
      <p:bldP spid="84" grpId="0" animBg="1"/>
      <p:bldP spid="85" grpId="0" animBg="1"/>
      <p:bldP spid="86" grpId="0" animBg="1"/>
      <p:bldP spid="83" grpId="0" animBg="1"/>
      <p:bldP spid="11" grpId="0" animBg="1"/>
      <p:bldP spid="14" grpId="0" animBg="1"/>
      <p:bldP spid="15" grpId="0" animBg="1"/>
      <p:bldP spid="16" grpId="0" animBg="1"/>
      <p:bldP spid="17" grpId="0"/>
      <p:bldP spid="18" grpId="0"/>
      <p:bldP spid="7" grpId="0"/>
      <p:bldP spid="25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3E9E2D"/>
                </a:solidFill>
              </a:rPr>
              <a:t>Screening diagnostic tests</a:t>
            </a:r>
            <a:endParaRPr lang="en-US" dirty="0">
              <a:solidFill>
                <a:srgbClr val="3E9E2D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5275440" y="1971059"/>
            <a:ext cx="4568728" cy="4450219"/>
            <a:chOff x="1811306" y="1417167"/>
            <a:chExt cx="3392110" cy="3448872"/>
          </a:xfrm>
        </p:grpSpPr>
        <p:sp>
          <p:nvSpPr>
            <p:cNvPr id="6" name="Rounded Rectangle 5"/>
            <p:cNvSpPr/>
            <p:nvPr/>
          </p:nvSpPr>
          <p:spPr>
            <a:xfrm>
              <a:off x="1811306" y="1417167"/>
              <a:ext cx="3392110" cy="3448872"/>
            </a:xfrm>
            <a:prstGeom prst="roundRect">
              <a:avLst>
                <a:gd name="adj" fmla="val 12598"/>
              </a:avLst>
            </a:prstGeom>
            <a:solidFill>
              <a:schemeClr val="tx2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rtlCol="0" anchor="t"/>
            <a:lstStyle/>
            <a:p>
              <a:pPr algn="ctr"/>
              <a:r>
                <a:rPr lang="en-GB" sz="2800" b="1" dirty="0"/>
                <a:t>Diagnostic Tests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083377" y="1889681"/>
              <a:ext cx="2929624" cy="26237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solidFill>
                    <a:srgbClr val="FFFF00"/>
                  </a:solidFill>
                </a:rPr>
                <a:t>Screening	    Homeostasis Markers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1839260" y="2570597"/>
              <a:ext cx="576325" cy="1552605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36000" rIns="36000" rtlCol="0" anchor="ctr"/>
            <a:lstStyle/>
            <a:p>
              <a:pPr algn="ctr"/>
              <a:r>
                <a:rPr lang="en-GB" dirty="0"/>
                <a:t>Symptomology </a:t>
              </a:r>
              <a:r>
                <a:rPr lang="en-GB" sz="1400" dirty="0"/>
                <a:t>(DEQ-5 ≥ 6 or OSDI ≥13)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965924" y="2185899"/>
              <a:ext cx="2142977" cy="789934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Non-Invasive </a:t>
              </a:r>
              <a:r>
                <a:rPr lang="en-GB" dirty="0">
                  <a:solidFill>
                    <a:schemeClr val="bg1">
                      <a:lumMod val="75000"/>
                    </a:schemeClr>
                  </a:solidFill>
                </a:rPr>
                <a:t>[fluorescein]*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 Tear </a:t>
              </a:r>
              <a:r>
                <a:rPr lang="en-GB" dirty="0"/>
                <a:t>Breakup Time </a:t>
              </a:r>
              <a:r>
                <a:rPr lang="en-GB" sz="1400" dirty="0"/>
                <a:t>&lt;10s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2965924" y="3016332"/>
              <a:ext cx="2170943" cy="717779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Osmolarity</a:t>
              </a:r>
              <a:r>
                <a:rPr lang="en-GB" dirty="0"/>
                <a:t> </a:t>
              </a:r>
            </a:p>
            <a:p>
              <a:pPr algn="ctr"/>
              <a:r>
                <a:rPr lang="en-GB" sz="1400" dirty="0"/>
                <a:t>≥308mOsm/L in either eye or  </a:t>
              </a:r>
              <a:r>
                <a:rPr lang="en-GB" sz="1400" dirty="0" err="1"/>
                <a:t>interocular</a:t>
              </a:r>
              <a:r>
                <a:rPr lang="en-GB" sz="1400" dirty="0"/>
                <a:t> difference &gt;8 </a:t>
              </a:r>
              <a:r>
                <a:rPr lang="en-GB" sz="1400" dirty="0" err="1"/>
                <a:t>mOsm</a:t>
              </a:r>
              <a:r>
                <a:rPr lang="en-GB" sz="1400" dirty="0"/>
                <a:t>/L</a:t>
              </a:r>
              <a:endParaRPr lang="en-GB" dirty="0"/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965925" y="3774609"/>
              <a:ext cx="2170942" cy="928134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Ocular Surface Staining </a:t>
              </a:r>
              <a:r>
                <a:rPr lang="en-GB" sz="1400" dirty="0">
                  <a:solidFill>
                    <a:schemeClr val="bg1"/>
                  </a:solidFill>
                </a:rPr>
                <a:t>&gt;5 corneal spots, &gt;9 conjunctival spots,  or lid margin [≥2mm length &amp; ≥25% width]</a:t>
              </a:r>
            </a:p>
          </p:txBody>
        </p:sp>
        <p:sp>
          <p:nvSpPr>
            <p:cNvPr id="12" name="Notched Right Arrow 11"/>
            <p:cNvSpPr/>
            <p:nvPr/>
          </p:nvSpPr>
          <p:spPr>
            <a:xfrm>
              <a:off x="2442842" y="3026436"/>
              <a:ext cx="726523" cy="648072"/>
            </a:xfrm>
            <a:prstGeom prst="notch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36000" rIns="36000" rtlCol="0" anchor="ctr"/>
            <a:lstStyle/>
            <a:p>
              <a:pPr algn="ctr"/>
              <a:r>
                <a:rPr lang="en-GB" dirty="0"/>
                <a:t>+ 1 of</a:t>
              </a: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1981200" y="2436938"/>
            <a:ext cx="2431035" cy="12908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>
              <a:lnSpc>
                <a:spcPct val="11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Test for </a:t>
            </a:r>
            <a:r>
              <a:rPr lang="en-US" sz="2400" dirty="0">
                <a:solidFill>
                  <a:srgbClr val="00B050"/>
                </a:solidFill>
              </a:rPr>
              <a:t>symptoms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/>
              <a:t>…</a:t>
            </a:r>
          </a:p>
          <a:p>
            <a:pPr>
              <a:lnSpc>
                <a:spcPct val="110000"/>
              </a:lnSpc>
            </a:pPr>
            <a:endParaRPr lang="en-US" sz="2400" dirty="0"/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xmlns="" id="{F37F4A3B-9E16-DB44-9747-D4A115D61663}"/>
              </a:ext>
            </a:extLst>
          </p:cNvPr>
          <p:cNvSpPr/>
          <p:nvPr/>
        </p:nvSpPr>
        <p:spPr>
          <a:xfrm>
            <a:off x="5671865" y="1495939"/>
            <a:ext cx="339660" cy="413297"/>
          </a:xfrm>
          <a:prstGeom prst="downArrow">
            <a:avLst/>
          </a:prstGeom>
          <a:solidFill>
            <a:srgbClr val="3E9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532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69"/>
    </mc:Choice>
    <mc:Fallback>
      <p:transition spd="slow" advTm="2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304832" y="1298045"/>
            <a:ext cx="7578501" cy="4629161"/>
            <a:chOff x="107504" y="675444"/>
            <a:chExt cx="8827286" cy="5391954"/>
          </a:xfrm>
        </p:grpSpPr>
        <p:graphicFrame>
          <p:nvGraphicFramePr>
            <p:cNvPr id="2" name="Object 1"/>
            <p:cNvGraphicFramePr>
              <a:graphicFrameLocks noChangeAspect="1"/>
            </p:cNvGraphicFramePr>
            <p:nvPr/>
          </p:nvGraphicFramePr>
          <p:xfrm>
            <a:off x="107504" y="675445"/>
            <a:ext cx="4197266" cy="5391953"/>
          </p:xfrm>
          <a:graphic>
            <a:graphicData uri="http://schemas.openxmlformats.org/presentationml/2006/ole">
              <p:oleObj spid="_x0000_s1111" name="Acrobat Document" r:id="rId6" imgW="5039280" imgH="6471720" progId="AcroExch.Document.DC">
                <p:embed/>
              </p:oleObj>
            </a:graphicData>
          </a:graphic>
        </p:graphicFrame>
        <p:graphicFrame>
          <p:nvGraphicFramePr>
            <p:cNvPr id="3" name="Object 2"/>
            <p:cNvGraphicFramePr>
              <a:graphicFrameLocks noChangeAspect="1"/>
            </p:cNvGraphicFramePr>
            <p:nvPr/>
          </p:nvGraphicFramePr>
          <p:xfrm>
            <a:off x="4355976" y="675444"/>
            <a:ext cx="4578814" cy="5391953"/>
          </p:xfrm>
          <a:graphic>
            <a:graphicData uri="http://schemas.openxmlformats.org/presentationml/2006/ole">
              <p:oleObj spid="_x0000_s1112" name="Acrobat Document" r:id="rId7" imgW="10078560" imgH="11864880" progId="AcroExch.Document.DC">
                <p:embed/>
              </p:oleObj>
            </a:graphicData>
          </a:graphic>
        </p:graphicFrame>
      </p:grp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981200" y="175023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3E9E2D"/>
                </a:solidFill>
              </a:rPr>
              <a:t>Symptoms assessment</a:t>
            </a:r>
            <a:endParaRPr lang="en-US" dirty="0">
              <a:solidFill>
                <a:srgbClr val="3E9E2D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51792" y="6046083"/>
            <a:ext cx="6613995" cy="392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>
              <a:lnSpc>
                <a:spcPct val="110000"/>
              </a:lnSpc>
              <a:buFont typeface="Arial"/>
              <a:buChar char="•"/>
            </a:pPr>
            <a:r>
              <a:rPr lang="en-US" sz="1867" dirty="0"/>
              <a:t>DEQ-5 ≥ 6			OSDI ≥13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2"/>
    </p:custDataLst>
    <p:extLst>
      <p:ext uri="{BB962C8B-B14F-4D97-AF65-F5344CB8AC3E}">
        <p14:creationId xmlns:p14="http://schemas.microsoft.com/office/powerpoint/2010/main" xmlns="" val="3283178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775"/>
    </mc:Choice>
    <mc:Fallback>
      <p:transition spd="slow" advTm="18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3E9E2D"/>
                </a:solidFill>
              </a:rPr>
              <a:t>Screening diagnostic tests</a:t>
            </a:r>
            <a:endParaRPr lang="en-US" dirty="0">
              <a:solidFill>
                <a:srgbClr val="3E9E2D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5275440" y="1856759"/>
            <a:ext cx="4568728" cy="4450219"/>
            <a:chOff x="1811306" y="1417167"/>
            <a:chExt cx="3392110" cy="3448872"/>
          </a:xfrm>
        </p:grpSpPr>
        <p:sp>
          <p:nvSpPr>
            <p:cNvPr id="6" name="Rounded Rectangle 5"/>
            <p:cNvSpPr/>
            <p:nvPr/>
          </p:nvSpPr>
          <p:spPr>
            <a:xfrm>
              <a:off x="1811306" y="1417167"/>
              <a:ext cx="3392110" cy="3448872"/>
            </a:xfrm>
            <a:prstGeom prst="roundRect">
              <a:avLst>
                <a:gd name="adj" fmla="val 12598"/>
              </a:avLst>
            </a:prstGeom>
            <a:solidFill>
              <a:schemeClr val="tx2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rtlCol="0" anchor="t"/>
            <a:lstStyle/>
            <a:p>
              <a:pPr algn="ctr"/>
              <a:r>
                <a:rPr lang="en-GB" sz="2800" b="1" dirty="0"/>
                <a:t>Diagnostic Tests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083377" y="1889681"/>
              <a:ext cx="2929624" cy="26237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solidFill>
                    <a:srgbClr val="FFFF00"/>
                  </a:solidFill>
                </a:rPr>
                <a:t>Screening	    Homeostasis Markers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1839260" y="2570597"/>
              <a:ext cx="576325" cy="1552605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36000" rIns="36000" rtlCol="0" anchor="ctr"/>
            <a:lstStyle/>
            <a:p>
              <a:pPr algn="ctr"/>
              <a:r>
                <a:rPr lang="en-GB" dirty="0"/>
                <a:t>Symptomology </a:t>
              </a:r>
              <a:r>
                <a:rPr lang="en-GB" sz="1400" dirty="0"/>
                <a:t>(DEQ-5 ≥ 6 or OSDI ≥13)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965924" y="2185899"/>
              <a:ext cx="2142977" cy="789934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Non-Invasive </a:t>
              </a:r>
              <a:r>
                <a:rPr lang="en-GB" dirty="0">
                  <a:solidFill>
                    <a:schemeClr val="bg1">
                      <a:lumMod val="75000"/>
                    </a:schemeClr>
                  </a:solidFill>
                </a:rPr>
                <a:t>[fluorescein]*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 Tear </a:t>
              </a:r>
              <a:r>
                <a:rPr lang="en-GB" dirty="0"/>
                <a:t>Breakup Time </a:t>
              </a:r>
              <a:r>
                <a:rPr lang="en-GB" sz="1400" dirty="0"/>
                <a:t>&lt;10s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2965924" y="3016332"/>
              <a:ext cx="2170943" cy="717779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Osmolarity</a:t>
              </a:r>
              <a:r>
                <a:rPr lang="en-GB" dirty="0"/>
                <a:t> </a:t>
              </a:r>
            </a:p>
            <a:p>
              <a:pPr algn="ctr"/>
              <a:r>
                <a:rPr lang="en-GB" sz="1400" dirty="0"/>
                <a:t>≥308mOsm/L in either eye or  </a:t>
              </a:r>
              <a:r>
                <a:rPr lang="en-GB" sz="1400" dirty="0" err="1"/>
                <a:t>interocular</a:t>
              </a:r>
              <a:r>
                <a:rPr lang="en-GB" sz="1400" dirty="0"/>
                <a:t> difference &gt;8 </a:t>
              </a:r>
              <a:r>
                <a:rPr lang="en-GB" sz="1400" dirty="0" err="1"/>
                <a:t>mOsm</a:t>
              </a:r>
              <a:r>
                <a:rPr lang="en-GB" sz="1400" dirty="0"/>
                <a:t>/L</a:t>
              </a:r>
              <a:endParaRPr lang="en-GB" dirty="0"/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965925" y="3774609"/>
              <a:ext cx="2170942" cy="928134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Ocular Surface Staining </a:t>
              </a:r>
              <a:r>
                <a:rPr lang="en-GB" sz="1400" dirty="0">
                  <a:solidFill>
                    <a:schemeClr val="bg1"/>
                  </a:solidFill>
                </a:rPr>
                <a:t>&gt;5 corneal spots, &gt;9 conjunctival spots,  or lid margin [≥2mm length &amp; ≥25% width]</a:t>
              </a:r>
            </a:p>
          </p:txBody>
        </p:sp>
        <p:sp>
          <p:nvSpPr>
            <p:cNvPr id="12" name="Notched Right Arrow 11"/>
            <p:cNvSpPr/>
            <p:nvPr/>
          </p:nvSpPr>
          <p:spPr>
            <a:xfrm>
              <a:off x="2442842" y="3026436"/>
              <a:ext cx="726523" cy="648072"/>
            </a:xfrm>
            <a:prstGeom prst="notch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36000" rIns="36000" rtlCol="0" anchor="ctr"/>
            <a:lstStyle/>
            <a:p>
              <a:pPr algn="ctr"/>
              <a:r>
                <a:rPr lang="en-GB" dirty="0"/>
                <a:t>+ 1 of</a:t>
              </a: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1981200" y="2322640"/>
            <a:ext cx="2431035" cy="2103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2400" dirty="0">
                <a:solidFill>
                  <a:srgbClr val="000000"/>
                </a:solidFill>
              </a:rPr>
              <a:t>… then</a:t>
            </a:r>
            <a:endParaRPr lang="en-US" sz="2400" dirty="0"/>
          </a:p>
          <a:p>
            <a:pPr>
              <a:lnSpc>
                <a:spcPct val="110000"/>
              </a:lnSpc>
            </a:pPr>
            <a:endParaRPr lang="en-US" sz="2400" dirty="0"/>
          </a:p>
          <a:p>
            <a:pPr marL="285744" indent="-285744">
              <a:lnSpc>
                <a:spcPct val="110000"/>
              </a:lnSpc>
              <a:buFont typeface="Arial"/>
              <a:buChar char="•"/>
            </a:pPr>
            <a:r>
              <a:rPr lang="en-US" sz="2400" dirty="0"/>
              <a:t>Test for </a:t>
            </a:r>
            <a:r>
              <a:rPr lang="en-US" sz="2400" dirty="0">
                <a:solidFill>
                  <a:srgbClr val="FF0000"/>
                </a:solidFill>
              </a:rPr>
              <a:t>signs</a:t>
            </a:r>
            <a:r>
              <a:rPr lang="en-US" sz="2400" dirty="0"/>
              <a:t> of homeostatic imbalance</a:t>
            </a:r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xmlns="" id="{4B4765DE-35BE-2745-8ED6-612CF43ED5C0}"/>
              </a:ext>
            </a:extLst>
          </p:cNvPr>
          <p:cNvSpPr/>
          <p:nvPr/>
        </p:nvSpPr>
        <p:spPr>
          <a:xfrm>
            <a:off x="7952887" y="1372586"/>
            <a:ext cx="339660" cy="413297"/>
          </a:xfrm>
          <a:prstGeom prst="downArrow">
            <a:avLst/>
          </a:prstGeom>
          <a:solidFill>
            <a:srgbClr val="3E9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61623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170"/>
    </mc:Choice>
    <mc:Fallback>
      <p:transition spd="slow" advTm="2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15600" cy="1325563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solidFill>
                  <a:srgbClr val="3E9E2D"/>
                </a:solidFill>
              </a:rPr>
              <a:t>Tear Stability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600201"/>
            <a:ext cx="54992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3E9E2D"/>
                </a:solidFill>
              </a:rPr>
              <a:t>Tear film breakup time</a:t>
            </a:r>
            <a:endParaRPr lang="en-GB" dirty="0">
              <a:solidFill>
                <a:srgbClr val="3E9E2D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sz="2667" dirty="0"/>
              <a:t>Non-invasive tear film breakup time (NIBUT) &lt;10s</a:t>
            </a:r>
          </a:p>
          <a:p>
            <a:endParaRPr lang="en-GB" sz="2667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sz="2667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Fluorescein breakup time (FBUT) (&lt;10s)</a:t>
            </a:r>
          </a:p>
          <a:p>
            <a:pPr lvl="1"/>
            <a:r>
              <a:rPr lang="en-GB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NaFl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application method critical</a:t>
            </a:r>
          </a:p>
          <a:p>
            <a:endParaRPr lang="en-US" dirty="0"/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" b="96000" l="8955" r="888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5917" y="537326"/>
            <a:ext cx="835073" cy="1869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595B38B-7555-C64F-8CB6-E1507102BA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2585" y="4567354"/>
            <a:ext cx="2462831" cy="18774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F592C9D-7DFA-414D-970D-DC4B5EDF564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8828" y="537327"/>
            <a:ext cx="2346587" cy="1665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D5C4AB5-A72A-0049-A50E-8C3D324E2D2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3281" y="2381037"/>
            <a:ext cx="2701473" cy="200792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0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59291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61650"/>
    </mc:Choice>
    <mc:Fallback>
      <p:transition spd="slow" advTm="61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CB0367-36ED-4D45-A9F3-9A31170A9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8579"/>
            <a:ext cx="10515600" cy="1325563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rgbClr val="3E9E2D"/>
                </a:solidFill>
              </a:rPr>
              <a:t>Importance of non-invasive stability testing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85C3BBB-9168-2346-BABE-A5A9F8212556}"/>
              </a:ext>
            </a:extLst>
          </p:cNvPr>
          <p:cNvSpPr txBox="1"/>
          <p:nvPr/>
        </p:nvSpPr>
        <p:spPr>
          <a:xfrm>
            <a:off x="3715478" y="6213773"/>
            <a:ext cx="6183444" cy="502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33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Mooi JK, Wang MTM, Lim J, Müller A, Craig JP. CLAE. 2017;40(3):170-4;  Wang MTM, Craig JP. JAMA </a:t>
            </a:r>
            <a:r>
              <a:rPr lang="en-US" sz="1333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Ophthalmol</a:t>
            </a:r>
            <a:r>
              <a:rPr lang="en-US" sz="1333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2018;136(3):291-4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xmlns="" id="{9727201D-2889-5E4D-BDE2-9D48ED446BBB}"/>
              </a:ext>
            </a:extLst>
          </p:cNvPr>
          <p:cNvSpPr txBox="1">
            <a:spLocks/>
          </p:cNvSpPr>
          <p:nvPr/>
        </p:nvSpPr>
        <p:spPr>
          <a:xfrm>
            <a:off x="609600" y="3996757"/>
            <a:ext cx="5486400" cy="2021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7CBE7"/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Stability measures with non-invasive testing and minimal fluorescein instillation were similar, and longer than conventional fluorescein TBUT</a:t>
            </a:r>
          </a:p>
          <a:p>
            <a:pPr>
              <a:buClr>
                <a:srgbClr val="57CBE7"/>
              </a:buClr>
              <a:buFont typeface="Arial" panose="020B0604020202020204" pitchFamily="34" charset="0"/>
              <a:buChar char="•"/>
            </a:pPr>
            <a:r>
              <a:rPr lang="en-US" sz="2000" dirty="0" err="1"/>
              <a:t>Minimising</a:t>
            </a:r>
            <a:r>
              <a:rPr lang="en-US" sz="2000" dirty="0"/>
              <a:t> instilled volumes reduces </a:t>
            </a:r>
            <a:r>
              <a:rPr lang="en-US" sz="2000" dirty="0" err="1"/>
              <a:t>destabilising</a:t>
            </a:r>
            <a:r>
              <a:rPr lang="en-US" sz="2000" dirty="0"/>
              <a:t> effects of ﬂuorescein</a:t>
            </a:r>
          </a:p>
        </p:txBody>
      </p:sp>
      <p:pic>
        <p:nvPicPr>
          <p:cNvPr id="8" name="Picture 124" descr="DET in eye for poster.jpg                                      000104D2Spare                          BB32AD0F:">
            <a:extLst>
              <a:ext uri="{FF2B5EF4-FFF2-40B4-BE49-F238E27FC236}">
                <a16:creationId xmlns:a16="http://schemas.microsoft.com/office/drawing/2014/main" xmlns="" id="{44F550EC-7FE3-6040-A28B-DEC8F58944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1318718" y="1634142"/>
            <a:ext cx="1920255" cy="216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5" descr="Fluor in eye for poster.jpg                                    000104D2Spare                          BB32AD0F:">
            <a:extLst>
              <a:ext uri="{FF2B5EF4-FFF2-40B4-BE49-F238E27FC236}">
                <a16:creationId xmlns:a16="http://schemas.microsoft.com/office/drawing/2014/main" xmlns="" id="{A3AB6E2E-C76E-C340-886E-8D1339E821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3312410" y="1634142"/>
            <a:ext cx="2072391" cy="216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7B6A550F-89E3-434E-931F-0A69FADA0AAA}"/>
              </a:ext>
            </a:extLst>
          </p:cNvPr>
          <p:cNvGrpSpPr/>
          <p:nvPr/>
        </p:nvGrpSpPr>
        <p:grpSpPr>
          <a:xfrm>
            <a:off x="6807200" y="1446530"/>
            <a:ext cx="4673600" cy="4534915"/>
            <a:chOff x="4739390" y="1496101"/>
            <a:chExt cx="4673599" cy="453491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5A17CE5C-FEE8-6C4C-9B0E-3E0AA48C221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44190" y="1496101"/>
              <a:ext cx="3642610" cy="2608289"/>
            </a:xfrm>
            <a:prstGeom prst="rect">
              <a:avLst/>
            </a:prstGeom>
          </p:spPr>
        </p:pic>
        <p:sp>
          <p:nvSpPr>
            <p:cNvPr id="13" name="Content Placeholder 2">
              <a:extLst>
                <a:ext uri="{FF2B5EF4-FFF2-40B4-BE49-F238E27FC236}">
                  <a16:creationId xmlns:a16="http://schemas.microsoft.com/office/drawing/2014/main" xmlns="" id="{54BA29EA-7648-8B4C-BD46-965AEDC2BA47}"/>
                </a:ext>
              </a:extLst>
            </p:cNvPr>
            <p:cNvSpPr txBox="1">
              <a:spLocks/>
            </p:cNvSpPr>
            <p:nvPr/>
          </p:nvSpPr>
          <p:spPr>
            <a:xfrm>
              <a:off x="4739390" y="4333380"/>
              <a:ext cx="4673599" cy="169763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4572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57CBE7"/>
                </a:buClr>
              </a:pPr>
              <a:r>
                <a:rPr lang="en-US" sz="2000" dirty="0"/>
                <a:t>Fluorescein TBUT significantly shorter and range narrower</a:t>
              </a:r>
            </a:p>
            <a:p>
              <a:pPr>
                <a:buClr>
                  <a:srgbClr val="57CBE7"/>
                </a:buClr>
              </a:pPr>
              <a:r>
                <a:rPr lang="en-US" sz="2000" dirty="0"/>
                <a:t>Automated NIBUT showed superior discriminative ability in detecting dry eye</a:t>
              </a:r>
            </a:p>
          </p:txBody>
        </p:sp>
      </p:grp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2795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445"/>
    </mc:Choice>
    <mc:Fallback>
      <p:transition spd="slow" advTm="26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91189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solidFill>
                  <a:srgbClr val="3E9E2D"/>
                </a:solidFill>
              </a:rPr>
              <a:t>Osmolarity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63955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rgbClr val="57CBE7"/>
              </a:buClr>
            </a:pPr>
            <a:r>
              <a:rPr lang="en-GB" dirty="0"/>
              <a:t>Point of care test, increasing availability</a:t>
            </a:r>
          </a:p>
          <a:p>
            <a:pPr>
              <a:lnSpc>
                <a:spcPct val="150000"/>
              </a:lnSpc>
              <a:buClr>
                <a:srgbClr val="57CBE7"/>
              </a:buClr>
            </a:pPr>
            <a:r>
              <a:rPr lang="en-GB" dirty="0"/>
              <a:t>Samples 50nL of tears from the lower meniscus with single-use test cards utilising lab-on-a-chip technology – measures sample </a:t>
            </a:r>
            <a:r>
              <a:rPr lang="en-GB" dirty="0" err="1"/>
              <a:t>impedence</a:t>
            </a:r>
            <a:endParaRPr lang="en-GB" dirty="0"/>
          </a:p>
          <a:p>
            <a:pPr>
              <a:lnSpc>
                <a:spcPct val="150000"/>
              </a:lnSpc>
              <a:buClr>
                <a:srgbClr val="57CBE7"/>
              </a:buClr>
            </a:pPr>
            <a:r>
              <a:rPr lang="en-GB" dirty="0"/>
              <a:t>Diagnostic criteria:</a:t>
            </a:r>
          </a:p>
          <a:p>
            <a:pPr lvl="1">
              <a:lnSpc>
                <a:spcPct val="150000"/>
              </a:lnSpc>
              <a:buClr>
                <a:srgbClr val="57CBE7"/>
              </a:buClr>
            </a:pPr>
            <a:r>
              <a:rPr lang="en-GB" dirty="0" err="1"/>
              <a:t>Osmolarity</a:t>
            </a:r>
            <a:r>
              <a:rPr lang="en-GB" dirty="0"/>
              <a:t> value of ≥ 308mOsm/L, or</a:t>
            </a:r>
          </a:p>
          <a:p>
            <a:pPr lvl="1">
              <a:lnSpc>
                <a:spcPct val="150000"/>
              </a:lnSpc>
              <a:buClr>
                <a:srgbClr val="57CBE7"/>
              </a:buClr>
            </a:pPr>
            <a:r>
              <a:rPr lang="en-GB" dirty="0"/>
              <a:t>Inter-eye difference &gt; 8mOsm/L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91886" y="6309888"/>
            <a:ext cx="6563991" cy="369332"/>
          </a:xfrm>
          <a:prstGeom prst="rect">
            <a:avLst/>
          </a:prstGeom>
          <a:noFill/>
        </p:spPr>
        <p:txBody>
          <a:bodyPr wrap="square" lIns="0" tIns="0" bIns="0" rtlCol="0" anchor="b">
            <a:spAutoFit/>
          </a:bodyPr>
          <a:lstStyle/>
          <a:p>
            <a:r>
              <a:rPr lang="en-CA" sz="1200" dirty="0">
                <a:solidFill>
                  <a:srgbClr val="7F7F7F"/>
                </a:solidFill>
              </a:rPr>
              <a:t>1. Sullivan BD, et al. Invest </a:t>
            </a:r>
            <a:r>
              <a:rPr lang="en-CA" sz="1200" dirty="0" err="1">
                <a:solidFill>
                  <a:srgbClr val="7F7F7F"/>
                </a:solidFill>
              </a:rPr>
              <a:t>Ophthalmol</a:t>
            </a:r>
            <a:r>
              <a:rPr lang="en-CA" sz="1200" dirty="0">
                <a:solidFill>
                  <a:srgbClr val="7F7F7F"/>
                </a:solidFill>
              </a:rPr>
              <a:t> Vis Sci. 2010;51(12):6125–6130;</a:t>
            </a:r>
            <a:br>
              <a:rPr lang="en-CA" sz="1200" dirty="0">
                <a:solidFill>
                  <a:srgbClr val="7F7F7F"/>
                </a:solidFill>
              </a:rPr>
            </a:br>
            <a:r>
              <a:rPr lang="en-CA" sz="1200" dirty="0">
                <a:solidFill>
                  <a:srgbClr val="7F7F7F"/>
                </a:solidFill>
              </a:rPr>
              <a:t>2. </a:t>
            </a:r>
            <a:r>
              <a:rPr lang="en-CA" sz="1200" dirty="0" err="1">
                <a:solidFill>
                  <a:srgbClr val="7F7F7F"/>
                </a:solidFill>
              </a:rPr>
              <a:t>Keech</a:t>
            </a:r>
            <a:r>
              <a:rPr lang="en-CA" sz="1200" dirty="0">
                <a:solidFill>
                  <a:srgbClr val="7F7F7F"/>
                </a:solidFill>
              </a:rPr>
              <a:t> A, et al.</a:t>
            </a:r>
            <a:r>
              <a:rPr lang="en-GB" sz="1200" dirty="0">
                <a:solidFill>
                  <a:srgbClr val="7F7F7F"/>
                </a:solidFill>
              </a:rPr>
              <a:t> Current Eye Research, 2013; 38(4): 428–436</a:t>
            </a:r>
            <a:r>
              <a:rPr lang="en-CA" sz="1200" dirty="0">
                <a:solidFill>
                  <a:srgbClr val="7F7F7F"/>
                </a:solidFill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701FEC13-960A-DE44-B538-80DEADE19D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 xmlns="">
                  <a14:imgLayer>
                    <a14:imgEffect>
                      <a14:backgroundRemoval t="1021" b="100000" l="309" r="100000">
                        <a14:foregroundMark x1="2104" y1="79404" x2="78527" y2="96936"/>
                        <a14:foregroundMark x1="16027" y1="93957" x2="16027" y2="93957"/>
                        <a14:foregroundMark x1="5136" y1="92766" x2="5136" y2="92766"/>
                        <a14:foregroundMark x1="5136" y1="86468" x2="5136" y2="86468"/>
                        <a14:backgroundMark x1="94245" y1="13702" x2="99691" y2="26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7201" y="194691"/>
            <a:ext cx="2668367" cy="193852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248499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2265"/>
    </mc:Choice>
    <mc:Fallback>
      <p:transition spd="slow" advTm="32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3E9E2D"/>
                </a:solidFill>
              </a:rPr>
              <a:t>Ocular Surface Staining: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865419" y="5374908"/>
            <a:ext cx="5380181" cy="1405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1991" indent="-341991">
              <a:buClr>
                <a:srgbClr val="57CBE7"/>
              </a:buClr>
              <a:buFont typeface="Arial"/>
              <a:buChar char="•"/>
            </a:pPr>
            <a:r>
              <a:rPr lang="en-US" sz="2133" dirty="0"/>
              <a:t>Corneal punctate spots &gt;5</a:t>
            </a:r>
          </a:p>
          <a:p>
            <a:pPr marL="341991" indent="-341991">
              <a:buClr>
                <a:srgbClr val="57CBE7"/>
              </a:buClr>
              <a:buFont typeface="Arial"/>
              <a:buChar char="•"/>
            </a:pPr>
            <a:r>
              <a:rPr lang="en-US" sz="2133" dirty="0" err="1"/>
              <a:t>Conjunctival</a:t>
            </a:r>
            <a:r>
              <a:rPr lang="en-US" sz="2133" dirty="0"/>
              <a:t> spots &gt;9</a:t>
            </a:r>
          </a:p>
          <a:p>
            <a:pPr marL="341991" indent="-341991">
              <a:buClr>
                <a:srgbClr val="57CBE7"/>
              </a:buClr>
              <a:buFont typeface="Arial"/>
              <a:buChar char="•"/>
            </a:pPr>
            <a:r>
              <a:rPr lang="en-US" sz="2133" dirty="0"/>
              <a:t>Lid margin ≥ 2mm length &amp; 25% width</a:t>
            </a:r>
          </a:p>
          <a:p>
            <a:pPr marL="457189" indent="-457189">
              <a:buFont typeface="Arial"/>
              <a:buChar char="•"/>
            </a:pPr>
            <a:endParaRPr lang="en-US" sz="2133" dirty="0"/>
          </a:p>
        </p:txBody>
      </p:sp>
      <p:sp>
        <p:nvSpPr>
          <p:cNvPr id="8" name="Rectangle 7"/>
          <p:cNvSpPr/>
          <p:nvPr/>
        </p:nvSpPr>
        <p:spPr>
          <a:xfrm>
            <a:off x="3917616" y="1302028"/>
            <a:ext cx="43567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>
                <a:solidFill>
                  <a:srgbClr val="3E9E2D"/>
                </a:solidFill>
                <a:latin typeface="+mj-lt"/>
              </a:rPr>
              <a:t>Fluorescein and </a:t>
            </a:r>
            <a:r>
              <a:rPr lang="en-US" sz="2400" dirty="0" err="1">
                <a:solidFill>
                  <a:srgbClr val="3E9E2D"/>
                </a:solidFill>
                <a:latin typeface="+mj-lt"/>
              </a:rPr>
              <a:t>Lissamine</a:t>
            </a:r>
            <a:r>
              <a:rPr lang="en-US" sz="2400" dirty="0">
                <a:solidFill>
                  <a:srgbClr val="3E9E2D"/>
                </a:solidFill>
                <a:latin typeface="+mj-lt"/>
              </a:rPr>
              <a:t> Green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FC22E7F3-18DD-ED4C-81A2-2C23D13555C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2472"/>
                    </a14:imgEffect>
                    <a14:imgEffect>
                      <a14:saturation sat="42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6224815" y="1919516"/>
            <a:ext cx="2540263" cy="33104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B71C7FB-B1DA-F944-B389-0B1932656CD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3556001" y="1919516"/>
            <a:ext cx="2697201" cy="33104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0AF9233B-7191-E946-904D-7D6D7F89531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7601" y="1919516"/>
            <a:ext cx="2298449" cy="3298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524001" y="1919517"/>
            <a:ext cx="2060961" cy="329820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2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728439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4779"/>
    </mc:Choice>
    <mc:Fallback>
      <p:transition spd="slow" advTm="34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E9E2D"/>
                </a:solidFill>
              </a:rPr>
              <a:t>Subtype Classification</a:t>
            </a:r>
            <a:endParaRPr lang="en-US" dirty="0">
              <a:solidFill>
                <a:srgbClr val="3E9E2D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59693" y="1196752"/>
            <a:ext cx="3272617" cy="5223507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61311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9504"/>
    </mc:Choice>
    <mc:Fallback>
      <p:transition spd="slow" advTm="19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3E9E2D"/>
                </a:solidFill>
              </a:rPr>
              <a:t>Aqueous Deficient DED: Diagnostics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Tear volume tests</a:t>
            </a:r>
          </a:p>
          <a:p>
            <a:pPr lvl="1"/>
            <a:r>
              <a:rPr lang="en-US" dirty="0"/>
              <a:t>Tear meniscus height measurement</a:t>
            </a:r>
          </a:p>
          <a:p>
            <a:pPr lvl="1"/>
            <a:r>
              <a:rPr lang="en-US" dirty="0" err="1">
                <a:solidFill>
                  <a:schemeClr val="bg1">
                    <a:lumMod val="50000"/>
                  </a:schemeClr>
                </a:solidFill>
              </a:rPr>
              <a:t>Schirmer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 test</a:t>
            </a:r>
          </a:p>
          <a:p>
            <a:pPr lvl="1"/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Phenol red test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6096000" y="3933056"/>
            <a:ext cx="4114800" cy="15919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981201" y="3933056"/>
            <a:ext cx="3802740" cy="2748947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0205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0807"/>
    </mc:Choice>
    <mc:Fallback>
      <p:transition spd="slow" advTm="40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3E9E2D"/>
                </a:solidFill>
              </a:rPr>
              <a:t>Evaporative DED: Diagnostics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5400"/>
            <a:ext cx="6638528" cy="4525963"/>
          </a:xfrm>
        </p:spPr>
        <p:txBody>
          <a:bodyPr>
            <a:normAutofit/>
          </a:bodyPr>
          <a:lstStyle/>
          <a:p>
            <a:pPr>
              <a:buClr>
                <a:srgbClr val="00B0F0"/>
              </a:buClr>
            </a:pPr>
            <a:r>
              <a:rPr lang="en-US" sz="2667" dirty="0"/>
              <a:t>Meibomian gland assessment </a:t>
            </a:r>
            <a:r>
              <a:rPr lang="en-US" sz="2667" dirty="0" smtClean="0"/>
              <a:t/>
            </a:r>
            <a:br>
              <a:rPr lang="en-US" sz="2667" dirty="0" smtClean="0"/>
            </a:br>
            <a:r>
              <a:rPr lang="en-US" sz="2667" dirty="0" smtClean="0"/>
              <a:t>- </a:t>
            </a:r>
            <a:r>
              <a:rPr lang="en-US" sz="2667" dirty="0" err="1" smtClean="0"/>
              <a:t>expressibility</a:t>
            </a:r>
            <a:r>
              <a:rPr lang="en-US" sz="2667" dirty="0" smtClean="0"/>
              <a:t> </a:t>
            </a:r>
            <a:r>
              <a:rPr lang="en-US" sz="2667" dirty="0"/>
              <a:t>&amp; oil flow</a:t>
            </a:r>
          </a:p>
          <a:p>
            <a:pPr>
              <a:buClr>
                <a:srgbClr val="00B0F0"/>
              </a:buClr>
            </a:pPr>
            <a:r>
              <a:rPr lang="en-US" sz="2667" dirty="0" err="1"/>
              <a:t>Meibography</a:t>
            </a:r>
            <a:endParaRPr lang="en-US" sz="2667" dirty="0"/>
          </a:p>
          <a:p>
            <a:pPr>
              <a:buClr>
                <a:srgbClr val="00B0F0"/>
              </a:buClr>
            </a:pPr>
            <a:r>
              <a:rPr lang="en-US" sz="2667" dirty="0"/>
              <a:t>Interferometry</a:t>
            </a:r>
          </a:p>
          <a:p>
            <a:pPr>
              <a:buClr>
                <a:srgbClr val="00B0F0"/>
              </a:buClr>
            </a:pPr>
            <a:r>
              <a:rPr lang="en-US" sz="2667" dirty="0"/>
              <a:t>Blink and lid closure</a:t>
            </a:r>
          </a:p>
          <a:p>
            <a:pPr>
              <a:buClr>
                <a:srgbClr val="00B0F0"/>
              </a:buClr>
            </a:pPr>
            <a:r>
              <a:rPr lang="en-US" sz="2667" dirty="0"/>
              <a:t>Lid margin </a:t>
            </a:r>
            <a:r>
              <a:rPr lang="en-US" sz="2667" dirty="0" err="1"/>
              <a:t>keratinisation</a:t>
            </a:r>
            <a:endParaRPr lang="en-US" sz="2667" dirty="0"/>
          </a:p>
          <a:p>
            <a:pPr marL="0" indent="0">
              <a:buClr>
                <a:srgbClr val="00B0F0"/>
              </a:buClr>
              <a:buNone/>
            </a:pPr>
            <a:endParaRPr lang="en-US" sz="2667" dirty="0"/>
          </a:p>
        </p:txBody>
      </p:sp>
      <p:sp>
        <p:nvSpPr>
          <p:cNvPr id="5" name="TextBox 4"/>
          <p:cNvSpPr txBox="1"/>
          <p:nvPr/>
        </p:nvSpPr>
        <p:spPr>
          <a:xfrm>
            <a:off x="9973734" y="45458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6" descr="http://www.finemd.com/images/meibomian-gland-newsletter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4872562" y="4343402"/>
            <a:ext cx="3167655" cy="1709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optometryfromcarina.yolasite.com/resources/httpwww.revophth.comCMSImagesContent20068TT_Meibomian_pg80.jp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0990" y="4343400"/>
            <a:ext cx="3219975" cy="171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Truncation with Dilation Surface IR - Pt D8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/>
          <a:stretch/>
        </p:blipFill>
        <p:spPr>
          <a:xfrm>
            <a:off x="8177089" y="4343401"/>
            <a:ext cx="2490913" cy="17095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6312025" y="467792"/>
            <a:ext cx="4064923" cy="367240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12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81612"/>
    </mc:Choice>
    <mc:Fallback>
      <p:transition spd="slow" advTm="81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E9E2D"/>
                </a:solidFill>
              </a:rPr>
              <a:t>Videos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3956" y="1484784"/>
            <a:ext cx="5364088" cy="40230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2343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9234"/>
    </mc:Choice>
    <mc:Fallback>
      <p:transition spd="slow" advTm="49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5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|0.8|3.3|7.2|9.1|14.5|8.5|6.2|2.9|73.1|8.5|8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0dc2bfd9-4ef1-4dfb-aa8f-0d956bb6ed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ce3d5d6e-d25b-4330-9e73-3771c70ccb8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971d639-c425-4b7e-a469-15e613d0480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1273</Words>
  <Application>Microsoft Office PowerPoint</Application>
  <PresentationFormat>Personalizzato</PresentationFormat>
  <Paragraphs>289</Paragraphs>
  <Slides>23</Slides>
  <Notes>7</Notes>
  <HiddenSlides>0</HiddenSlides>
  <MMClips>23</MMClips>
  <ScaleCrop>false</ScaleCrop>
  <HeadingPairs>
    <vt:vector size="6" baseType="variant">
      <vt:variant>
        <vt:lpstr>Tema</vt:lpstr>
      </vt:variant>
      <vt:variant>
        <vt:i4>1</vt:i4>
      </vt:variant>
      <vt:variant>
        <vt:lpstr>Server OLE incorporati</vt:lpstr>
      </vt:variant>
      <vt:variant>
        <vt:i4>1</vt:i4>
      </vt:variant>
      <vt:variant>
        <vt:lpstr>Titoli diapositive</vt:lpstr>
      </vt:variant>
      <vt:variant>
        <vt:i4>23</vt:i4>
      </vt:variant>
    </vt:vector>
  </HeadingPairs>
  <TitlesOfParts>
    <vt:vector size="25" baseType="lpstr">
      <vt:lpstr>Office Theme</vt:lpstr>
      <vt:lpstr>Acrobat Document</vt:lpstr>
      <vt:lpstr>TFOS DEWS II </vt:lpstr>
      <vt:lpstr>Financial disclosures</vt:lpstr>
      <vt:lpstr>Diapositiva 3</vt:lpstr>
      <vt:lpstr>Diagnosing Dry Eye</vt:lpstr>
      <vt:lpstr>Diapositiva 5</vt:lpstr>
      <vt:lpstr>Triaging questions</vt:lpstr>
      <vt:lpstr>Diapositiva 7</vt:lpstr>
      <vt:lpstr>Risk factor questions</vt:lpstr>
      <vt:lpstr>Diapositiva 9</vt:lpstr>
      <vt:lpstr>Dry Eye testing</vt:lpstr>
      <vt:lpstr>Diapositiva 11</vt:lpstr>
      <vt:lpstr>Diapositiva 12</vt:lpstr>
      <vt:lpstr>Screening diagnostic tests</vt:lpstr>
      <vt:lpstr>Symptoms assessment</vt:lpstr>
      <vt:lpstr>Screening diagnostic tests</vt:lpstr>
      <vt:lpstr>Tear Stability</vt:lpstr>
      <vt:lpstr>Importance of non-invasive stability testing</vt:lpstr>
      <vt:lpstr>Osmolarity</vt:lpstr>
      <vt:lpstr>Ocular Surface Staining:</vt:lpstr>
      <vt:lpstr>Subtype Classification</vt:lpstr>
      <vt:lpstr>Aqueous Deficient DED: Diagnostics</vt:lpstr>
      <vt:lpstr>Evaporative DED: Diagnostics</vt:lpstr>
      <vt:lpstr>Videos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Jennifer Craig</dc:creator>
  <cp:lastModifiedBy>sabry</cp:lastModifiedBy>
  <cp:revision>42</cp:revision>
  <dcterms:created xsi:type="dcterms:W3CDTF">2020-01-30T20:54:36Z</dcterms:created>
  <dcterms:modified xsi:type="dcterms:W3CDTF">2020-03-31T14:31:35Z</dcterms:modified>
  <cp:contentStatus>Finale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